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 id="2147483718" r:id="rId2"/>
    <p:sldMasterId id="2147483729" r:id="rId3"/>
  </p:sldMasterIdLst>
  <p:notesMasterIdLst>
    <p:notesMasterId r:id="rId20"/>
  </p:notesMasterIdLst>
  <p:handoutMasterIdLst>
    <p:handoutMasterId r:id="rId21"/>
  </p:handoutMasterIdLst>
  <p:sldIdLst>
    <p:sldId id="262" r:id="rId4"/>
    <p:sldId id="258" r:id="rId5"/>
    <p:sldId id="337" r:id="rId6"/>
    <p:sldId id="330" r:id="rId7"/>
    <p:sldId id="341" r:id="rId8"/>
    <p:sldId id="332" r:id="rId9"/>
    <p:sldId id="335" r:id="rId10"/>
    <p:sldId id="343" r:id="rId11"/>
    <p:sldId id="338" r:id="rId12"/>
    <p:sldId id="339" r:id="rId13"/>
    <p:sldId id="344" r:id="rId14"/>
    <p:sldId id="259" r:id="rId15"/>
    <p:sldId id="336" r:id="rId16"/>
    <p:sldId id="263" r:id="rId17"/>
    <p:sldId id="340" r:id="rId18"/>
    <p:sldId id="261"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in DINTILHAC" initials="AD" lastIdx="16" clrIdx="0">
    <p:extLst>
      <p:ext uri="{19B8F6BF-5375-455C-9EA6-DF929625EA0E}">
        <p15:presenceInfo xmlns:p15="http://schemas.microsoft.com/office/powerpoint/2012/main" userId="Alain DINTILHAC" providerId="None"/>
      </p:ext>
    </p:extLst>
  </p:cmAuthor>
  <p:cmAuthor id="2" name="GARNIER Emmanuelle" initials="GE" lastIdx="25" clrIdx="1">
    <p:extLst>
      <p:ext uri="{19B8F6BF-5375-455C-9EA6-DF929625EA0E}">
        <p15:presenceInfo xmlns:p15="http://schemas.microsoft.com/office/powerpoint/2012/main" userId="S-1-5-21-821299309-1627853096-1179000955-655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13" autoAdjust="0"/>
    <p:restoredTop sz="94660"/>
  </p:normalViewPr>
  <p:slideViewPr>
    <p:cSldViewPr snapToGrid="0">
      <p:cViewPr varScale="1">
        <p:scale>
          <a:sx n="128" d="100"/>
          <a:sy n="128" d="100"/>
        </p:scale>
        <p:origin x="576" y="88"/>
      </p:cViewPr>
      <p:guideLst/>
    </p:cSldViewPr>
  </p:slideViewPr>
  <p:notesTextViewPr>
    <p:cViewPr>
      <p:scale>
        <a:sx n="1" d="1"/>
        <a:sy n="1" d="1"/>
      </p:scale>
      <p:origin x="0" y="0"/>
    </p:cViewPr>
  </p:notesTextViewPr>
  <p:notesViewPr>
    <p:cSldViewPr snapToGrid="0">
      <p:cViewPr varScale="1">
        <p:scale>
          <a:sx n="49" d="100"/>
          <a:sy n="49" d="100"/>
        </p:scale>
        <p:origin x="266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0EB407F-C194-4D87-AA45-C911346BE4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50DF39B9-22C1-452E-BBA1-DBB742E2EFD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DC82E61-FBF2-495E-8891-7FF50D4DFBFA}" type="datetimeFigureOut">
              <a:rPr lang="fr-FR" smtClean="0"/>
              <a:t>23/04/2024</a:t>
            </a:fld>
            <a:endParaRPr lang="fr-FR"/>
          </a:p>
        </p:txBody>
      </p:sp>
      <p:sp>
        <p:nvSpPr>
          <p:cNvPr id="4" name="Espace réservé du pied de page 3">
            <a:extLst>
              <a:ext uri="{FF2B5EF4-FFF2-40B4-BE49-F238E27FC236}">
                <a16:creationId xmlns:a16="http://schemas.microsoft.com/office/drawing/2014/main" id="{136F8696-B144-42D6-8434-BF536F85A91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4762A595-28DD-411D-90B5-C88A79D0C4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9089AE-9DCD-4883-8692-27397B4727A7}" type="slidenum">
              <a:rPr lang="fr-FR" smtClean="0"/>
              <a:t>‹N°›</a:t>
            </a:fld>
            <a:endParaRPr lang="fr-FR"/>
          </a:p>
        </p:txBody>
      </p:sp>
    </p:spTree>
    <p:extLst>
      <p:ext uri="{BB962C8B-B14F-4D97-AF65-F5344CB8AC3E}">
        <p14:creationId xmlns:p14="http://schemas.microsoft.com/office/powerpoint/2010/main" val="4877432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C22CAD-E2E0-452D-A339-2F492B075001}" type="datetimeFigureOut">
              <a:rPr lang="fr-FR" smtClean="0"/>
              <a:t>23/04/2024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8EEF1-4EFE-4F83-BE12-0F8CF691D0CA}" type="slidenum">
              <a:rPr lang="fr-FR" smtClean="0"/>
              <a:t>‹N°›</a:t>
            </a:fld>
            <a:endParaRPr lang="fr-FR"/>
          </a:p>
        </p:txBody>
      </p:sp>
    </p:spTree>
    <p:extLst>
      <p:ext uri="{BB962C8B-B14F-4D97-AF65-F5344CB8AC3E}">
        <p14:creationId xmlns:p14="http://schemas.microsoft.com/office/powerpoint/2010/main" val="1101109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900">
                <a:solidFill>
                  <a:schemeClr val="tx1"/>
                </a:solidFill>
                <a:latin typeface="Arial" pitchFamily="34" charset="0"/>
              </a:defRPr>
            </a:lvl1pPr>
            <a:lvl2pPr marL="742889" indent="-285726" eaLnBrk="0" hangingPunct="0">
              <a:defRPr sz="1900">
                <a:solidFill>
                  <a:schemeClr val="tx1"/>
                </a:solidFill>
                <a:latin typeface="Arial" pitchFamily="34" charset="0"/>
              </a:defRPr>
            </a:lvl2pPr>
            <a:lvl3pPr marL="1142907" indent="-228581" eaLnBrk="0" hangingPunct="0">
              <a:defRPr sz="1900">
                <a:solidFill>
                  <a:schemeClr val="tx1"/>
                </a:solidFill>
                <a:latin typeface="Arial" pitchFamily="34" charset="0"/>
              </a:defRPr>
            </a:lvl3pPr>
            <a:lvl4pPr marL="1600070" indent="-228581" eaLnBrk="0" hangingPunct="0">
              <a:defRPr sz="1900">
                <a:solidFill>
                  <a:schemeClr val="tx1"/>
                </a:solidFill>
                <a:latin typeface="Arial" pitchFamily="34" charset="0"/>
              </a:defRPr>
            </a:lvl4pPr>
            <a:lvl5pPr marL="2057232" indent="-228581" eaLnBrk="0" hangingPunct="0">
              <a:defRPr sz="1900">
                <a:solidFill>
                  <a:schemeClr val="tx1"/>
                </a:solidFill>
                <a:latin typeface="Arial" pitchFamily="34" charset="0"/>
              </a:defRPr>
            </a:lvl5pPr>
            <a:lvl6pPr marL="2514395" indent="-228581" eaLnBrk="0" fontAlgn="base" hangingPunct="0">
              <a:spcBef>
                <a:spcPct val="0"/>
              </a:spcBef>
              <a:spcAft>
                <a:spcPct val="0"/>
              </a:spcAft>
              <a:defRPr sz="1900">
                <a:solidFill>
                  <a:schemeClr val="tx1"/>
                </a:solidFill>
                <a:latin typeface="Arial" pitchFamily="34" charset="0"/>
              </a:defRPr>
            </a:lvl6pPr>
            <a:lvl7pPr marL="2971559" indent="-228581" eaLnBrk="0" fontAlgn="base" hangingPunct="0">
              <a:spcBef>
                <a:spcPct val="0"/>
              </a:spcBef>
              <a:spcAft>
                <a:spcPct val="0"/>
              </a:spcAft>
              <a:defRPr sz="1900">
                <a:solidFill>
                  <a:schemeClr val="tx1"/>
                </a:solidFill>
                <a:latin typeface="Arial" pitchFamily="34" charset="0"/>
              </a:defRPr>
            </a:lvl7pPr>
            <a:lvl8pPr marL="3428722" indent="-228581" eaLnBrk="0" fontAlgn="base" hangingPunct="0">
              <a:spcBef>
                <a:spcPct val="0"/>
              </a:spcBef>
              <a:spcAft>
                <a:spcPct val="0"/>
              </a:spcAft>
              <a:defRPr sz="1900">
                <a:solidFill>
                  <a:schemeClr val="tx1"/>
                </a:solidFill>
                <a:latin typeface="Arial" pitchFamily="34" charset="0"/>
              </a:defRPr>
            </a:lvl8pPr>
            <a:lvl9pPr marL="3885884" indent="-228581" eaLnBrk="0" fontAlgn="base" hangingPunct="0">
              <a:spcBef>
                <a:spcPct val="0"/>
              </a:spcBef>
              <a:spcAft>
                <a:spcPct val="0"/>
              </a:spcAft>
              <a:defRPr sz="1900">
                <a:solidFill>
                  <a:schemeClr val="tx1"/>
                </a:solidFill>
                <a:latin typeface="Arial"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456F203-3901-44DE-AC98-1F613D9E0A52}" type="slidenum">
              <a:rPr kumimoji="0" lang="fr-FR" sz="1200" b="0" i="0" u="none" strike="noStrike" kern="1200" cap="none" spc="0" normalizeH="0" baseline="0" noProof="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fr-FR" sz="1200" b="0" i="0" u="none" strike="noStrike" kern="1200" cap="none" spc="0" normalizeH="0" baseline="0" noProof="0" dirty="0">
              <a:ln>
                <a:noFill/>
              </a:ln>
              <a:solidFill>
                <a:srgbClr val="000000"/>
              </a:solidFill>
              <a:effectLst/>
              <a:uLnTx/>
              <a:uFillTx/>
              <a:latin typeface="Arial" pitchFamily="34" charset="0"/>
              <a:ea typeface="+mn-ea"/>
              <a:cs typeface="+mn-cs"/>
            </a:endParaRPr>
          </a:p>
        </p:txBody>
      </p:sp>
      <p:sp>
        <p:nvSpPr>
          <p:cNvPr id="23555" name="Rectangle 2"/>
          <p:cNvSpPr>
            <a:spLocks noGrp="1" noRot="1" noChangeAspect="1" noChangeArrowheads="1" noTextEdit="1"/>
          </p:cNvSpPr>
          <p:nvPr>
            <p:ph type="sldImg"/>
          </p:nvPr>
        </p:nvSpPr>
        <p:spPr>
          <a:xfrm>
            <a:off x="685800" y="1143000"/>
            <a:ext cx="5486400" cy="3086100"/>
          </a:xfrm>
          <a:ln/>
        </p:spPr>
      </p:sp>
      <p:sp>
        <p:nvSpPr>
          <p:cNvPr id="23556"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fr-FR">
              <a:latin typeface="Arial" pitchFamily="34" charset="0"/>
            </a:endParaRPr>
          </a:p>
        </p:txBody>
      </p:sp>
    </p:spTree>
    <p:extLst>
      <p:ext uri="{BB962C8B-B14F-4D97-AF65-F5344CB8AC3E}">
        <p14:creationId xmlns:p14="http://schemas.microsoft.com/office/powerpoint/2010/main" val="3936457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xfrm>
            <a:off x="90488" y="744538"/>
            <a:ext cx="6616700"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367E6A-76A5-401E-8D0E-2E24AAE8063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34352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Espace réservé de l'image des diapositives 1"/>
          <p:cNvSpPr>
            <a:spLocks noGrp="1" noRot="1" noChangeAspect="1" noTextEdit="1"/>
          </p:cNvSpPr>
          <p:nvPr>
            <p:ph type="sldImg"/>
          </p:nvPr>
        </p:nvSpPr>
        <p:spPr bwMode="auto">
          <a:xfrm>
            <a:off x="90488" y="744538"/>
            <a:ext cx="6616700"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9367E6A-76A5-401E-8D0E-2E24AAE80638}"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9482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D8CB770-7C66-410A-B2B5-42BAAB77458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117D885-FEAD-4143-BB05-88AD1CF3CF69}"/>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D8AA7F9-AC94-4758-82F2-366CA231A6CC}"/>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04C67B2D-85D9-4D1C-A8FD-6CD25D7CDFB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514CA8F-D31D-4915-8FBD-D1B69CB7B406}"/>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2056175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912E1EF-95E9-43AA-ADB7-AA93C520F24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E07C7DEA-0041-4A76-9D76-5ACF6E794820}"/>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97256E7-42E0-4AB8-A327-6C689DE9E629}"/>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844060C9-0128-4C46-87F7-F598482C58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6FD1C8-3B48-4358-AF37-000D0DBA4AEB}"/>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283909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16DE40F-A05F-491E-B108-0D95C1ECC496}"/>
              </a:ext>
            </a:extLst>
          </p:cNvPr>
          <p:cNvSpPr>
            <a:spLocks noGrp="1"/>
          </p:cNvSpPr>
          <p:nvPr>
            <p:ph type="title" orient="vert"/>
          </p:nvPr>
        </p:nvSpPr>
        <p:spPr>
          <a:xfrm>
            <a:off x="8724902"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F5BFFCA-69A1-4577-B02D-777ED1BF211E}"/>
              </a:ext>
            </a:extLst>
          </p:cNvPr>
          <p:cNvSpPr>
            <a:spLocks noGrp="1"/>
          </p:cNvSpPr>
          <p:nvPr>
            <p:ph type="body" orient="vert" idx="1"/>
          </p:nvPr>
        </p:nvSpPr>
        <p:spPr>
          <a:xfrm>
            <a:off x="838202"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981AA3-87F0-4472-80A3-B250E7DE390B}"/>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A5D92B29-48A3-4C74-B5A1-15F6FA0065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90674C-67F0-4CCB-8BC4-6D5C2C495A1A}"/>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337240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22031" indent="0" algn="ctr">
              <a:buNone/>
              <a:defRPr>
                <a:solidFill>
                  <a:schemeClr val="tx1">
                    <a:tint val="75000"/>
                  </a:schemeClr>
                </a:solidFill>
              </a:defRPr>
            </a:lvl2pPr>
            <a:lvl3pPr marL="844062" indent="0" algn="ctr">
              <a:buNone/>
              <a:defRPr>
                <a:solidFill>
                  <a:schemeClr val="tx1">
                    <a:tint val="75000"/>
                  </a:schemeClr>
                </a:solidFill>
              </a:defRPr>
            </a:lvl3pPr>
            <a:lvl4pPr marL="1266092" indent="0" algn="ctr">
              <a:buNone/>
              <a:defRPr>
                <a:solidFill>
                  <a:schemeClr val="tx1">
                    <a:tint val="75000"/>
                  </a:schemeClr>
                </a:solidFill>
              </a:defRPr>
            </a:lvl4pPr>
            <a:lvl5pPr marL="1688123" indent="0" algn="ctr">
              <a:buNone/>
              <a:defRPr>
                <a:solidFill>
                  <a:schemeClr val="tx1">
                    <a:tint val="75000"/>
                  </a:schemeClr>
                </a:solidFill>
              </a:defRPr>
            </a:lvl5pPr>
            <a:lvl6pPr marL="2110154" indent="0" algn="ctr">
              <a:buNone/>
              <a:defRPr>
                <a:solidFill>
                  <a:schemeClr val="tx1">
                    <a:tint val="75000"/>
                  </a:schemeClr>
                </a:solidFill>
              </a:defRPr>
            </a:lvl6pPr>
            <a:lvl7pPr marL="2532185" indent="0" algn="ctr">
              <a:buNone/>
              <a:defRPr>
                <a:solidFill>
                  <a:schemeClr val="tx1">
                    <a:tint val="75000"/>
                  </a:schemeClr>
                </a:solidFill>
              </a:defRPr>
            </a:lvl7pPr>
            <a:lvl8pPr marL="2954215" indent="0" algn="ctr">
              <a:buNone/>
              <a:defRPr>
                <a:solidFill>
                  <a:schemeClr val="tx1">
                    <a:tint val="75000"/>
                  </a:schemeClr>
                </a:solidFill>
              </a:defRPr>
            </a:lvl8pPr>
            <a:lvl9pPr marL="3376246"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a:xfrm>
            <a:off x="8737600" y="5991236"/>
            <a:ext cx="284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46550E-9891-E040-A3BF-5B1C2F201AEF}" type="slidenum">
              <a:rPr lang="fr-FR" smtClean="0"/>
              <a:t>‹N°›</a:t>
            </a:fld>
            <a:endParaRPr lang="fr-FR" dirty="0"/>
          </a:p>
        </p:txBody>
      </p:sp>
      <p:sp>
        <p:nvSpPr>
          <p:cNvPr id="8" name="Rectangle 3">
            <a:extLst>
              <a:ext uri="{FF2B5EF4-FFF2-40B4-BE49-F238E27FC236}">
                <a16:creationId xmlns:a16="http://schemas.microsoft.com/office/drawing/2014/main" id="{0AF54616-6F79-4847-920D-01AE28ED3EEB}"/>
              </a:ext>
            </a:extLst>
          </p:cNvPr>
          <p:cNvSpPr txBox="1">
            <a:spLocks noChangeArrowheads="1"/>
          </p:cNvSpPr>
          <p:nvPr userDrawn="1"/>
        </p:nvSpPr>
        <p:spPr>
          <a:xfrm>
            <a:off x="9099985" y="6119523"/>
            <a:ext cx="2285771" cy="365125"/>
          </a:xfrm>
          <a:prstGeom prst="rect">
            <a:avLst/>
          </a:prstGeom>
        </p:spPr>
        <p:txBody>
          <a:bodyPr vert="horz" lIns="91440" tIns="45720" rIns="91440" bIns="45720" rtlCol="0">
            <a:normAutofit lnSpcReduction="10000"/>
          </a:bodyPr>
          <a:lstStyle>
            <a:lvl1pPr marL="316531" indent="-316531" algn="l" defTabSz="422041" rtl="0" eaLnBrk="1" latinLnBrk="0" hangingPunct="1">
              <a:spcBef>
                <a:spcPct val="20000"/>
              </a:spcBef>
              <a:buFont typeface="Arial"/>
              <a:buChar char="•"/>
              <a:defRPr sz="2954" kern="1200">
                <a:solidFill>
                  <a:schemeClr val="tx1"/>
                </a:solidFill>
                <a:latin typeface="+mn-lt"/>
                <a:ea typeface="+mn-ea"/>
                <a:cs typeface="+mn-cs"/>
              </a:defRPr>
            </a:lvl1pPr>
            <a:lvl2pPr marL="685817" indent="-263776" algn="l" defTabSz="422041" rtl="0" eaLnBrk="1" latinLnBrk="0" hangingPunct="1">
              <a:spcBef>
                <a:spcPct val="20000"/>
              </a:spcBef>
              <a:buFont typeface="Arial"/>
              <a:buChar char="–"/>
              <a:defRPr sz="2585" kern="1200">
                <a:solidFill>
                  <a:schemeClr val="tx1"/>
                </a:solidFill>
                <a:latin typeface="+mn-lt"/>
                <a:ea typeface="+mn-ea"/>
                <a:cs typeface="+mn-cs"/>
              </a:defRPr>
            </a:lvl2pPr>
            <a:lvl3pPr marL="1055103" indent="-211021" algn="l" defTabSz="422041" rtl="0" eaLnBrk="1" latinLnBrk="0" hangingPunct="1">
              <a:spcBef>
                <a:spcPct val="20000"/>
              </a:spcBef>
              <a:buFont typeface="Arial"/>
              <a:buChar char="•"/>
              <a:defRPr sz="2215" kern="1200">
                <a:solidFill>
                  <a:schemeClr val="tx1"/>
                </a:solidFill>
                <a:latin typeface="+mn-lt"/>
                <a:ea typeface="+mn-ea"/>
                <a:cs typeface="+mn-cs"/>
              </a:defRPr>
            </a:lvl3pPr>
            <a:lvl4pPr marL="1477145" indent="-211021" algn="l" defTabSz="422041" rtl="0" eaLnBrk="1" latinLnBrk="0" hangingPunct="1">
              <a:spcBef>
                <a:spcPct val="20000"/>
              </a:spcBef>
              <a:buFont typeface="Arial"/>
              <a:buChar char="–"/>
              <a:defRPr sz="1846" kern="1200">
                <a:solidFill>
                  <a:schemeClr val="tx1"/>
                </a:solidFill>
                <a:latin typeface="+mn-lt"/>
                <a:ea typeface="+mn-ea"/>
                <a:cs typeface="+mn-cs"/>
              </a:defRPr>
            </a:lvl4pPr>
            <a:lvl5pPr marL="1899186" indent="-211021" algn="l" defTabSz="422041" rtl="0" eaLnBrk="1" latinLnBrk="0" hangingPunct="1">
              <a:spcBef>
                <a:spcPct val="20000"/>
              </a:spcBef>
              <a:buFont typeface="Arial"/>
              <a:buChar char="»"/>
              <a:defRPr sz="1846" kern="1200">
                <a:solidFill>
                  <a:schemeClr val="tx1"/>
                </a:solidFill>
                <a:latin typeface="+mn-lt"/>
                <a:ea typeface="+mn-ea"/>
                <a:cs typeface="+mn-cs"/>
              </a:defRPr>
            </a:lvl5pPr>
            <a:lvl6pPr marL="2321227" indent="-211021" algn="l" defTabSz="422041" rtl="0" eaLnBrk="1" latinLnBrk="0" hangingPunct="1">
              <a:spcBef>
                <a:spcPct val="20000"/>
              </a:spcBef>
              <a:buFont typeface="Arial"/>
              <a:buChar char="•"/>
              <a:defRPr sz="1846" kern="1200">
                <a:solidFill>
                  <a:schemeClr val="tx1"/>
                </a:solidFill>
                <a:latin typeface="+mn-lt"/>
                <a:ea typeface="+mn-ea"/>
                <a:cs typeface="+mn-cs"/>
              </a:defRPr>
            </a:lvl6pPr>
            <a:lvl7pPr marL="2743269" indent="-211021" algn="l" defTabSz="422041" rtl="0" eaLnBrk="1" latinLnBrk="0" hangingPunct="1">
              <a:spcBef>
                <a:spcPct val="20000"/>
              </a:spcBef>
              <a:buFont typeface="Arial"/>
              <a:buChar char="•"/>
              <a:defRPr sz="1846" kern="1200">
                <a:solidFill>
                  <a:schemeClr val="tx1"/>
                </a:solidFill>
                <a:latin typeface="+mn-lt"/>
                <a:ea typeface="+mn-ea"/>
                <a:cs typeface="+mn-cs"/>
              </a:defRPr>
            </a:lvl7pPr>
            <a:lvl8pPr marL="3165310" indent="-211021" algn="l" defTabSz="422041" rtl="0" eaLnBrk="1" latinLnBrk="0" hangingPunct="1">
              <a:spcBef>
                <a:spcPct val="20000"/>
              </a:spcBef>
              <a:buFont typeface="Arial"/>
              <a:buChar char="•"/>
              <a:defRPr sz="1846" kern="1200">
                <a:solidFill>
                  <a:schemeClr val="tx1"/>
                </a:solidFill>
                <a:latin typeface="+mn-lt"/>
                <a:ea typeface="+mn-ea"/>
                <a:cs typeface="+mn-cs"/>
              </a:defRPr>
            </a:lvl8pPr>
            <a:lvl9pPr marL="3587351" indent="-211021" algn="l" defTabSz="422041" rtl="0" eaLnBrk="1" latinLnBrk="0" hangingPunct="1">
              <a:spcBef>
                <a:spcPct val="20000"/>
              </a:spcBef>
              <a:buFont typeface="Arial"/>
              <a:buChar char="•"/>
              <a:defRPr sz="1846" kern="1200">
                <a:solidFill>
                  <a:schemeClr val="tx1"/>
                </a:solidFill>
                <a:latin typeface="+mn-lt"/>
                <a:ea typeface="+mn-ea"/>
                <a:cs typeface="+mn-cs"/>
              </a:defRPr>
            </a:lvl9pPr>
          </a:lstStyle>
          <a:p>
            <a:pPr marL="0" indent="0">
              <a:buNone/>
            </a:pPr>
            <a:r>
              <a:rPr lang="fr-FR" sz="1800" b="1" dirty="0">
                <a:solidFill>
                  <a:srgbClr val="717F3D"/>
                </a:solidFill>
                <a:latin typeface="Century Gothic" panose="020B0502020202020204" pitchFamily="34" charset="0"/>
              </a:rPr>
              <a:t>Avril 2024</a:t>
            </a:r>
          </a:p>
        </p:txBody>
      </p:sp>
    </p:spTree>
    <p:extLst>
      <p:ext uri="{BB962C8B-B14F-4D97-AF65-F5344CB8AC3E}">
        <p14:creationId xmlns:p14="http://schemas.microsoft.com/office/powerpoint/2010/main" val="1908106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609600" y="1600206"/>
            <a:ext cx="10972800" cy="40436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8737600" y="6000120"/>
            <a:ext cx="284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46550E-9891-E040-A3BF-5B1C2F201AEF}" type="slidenum">
              <a:rPr lang="fr-FR" smtClean="0"/>
              <a:t>‹N°›</a:t>
            </a:fld>
            <a:endParaRPr lang="fr-FR"/>
          </a:p>
        </p:txBody>
      </p:sp>
      <p:sp>
        <p:nvSpPr>
          <p:cNvPr id="7"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24/01/2023 </a:t>
            </a:r>
          </a:p>
        </p:txBody>
      </p:sp>
    </p:spTree>
    <p:extLst>
      <p:ext uri="{BB962C8B-B14F-4D97-AF65-F5344CB8AC3E}">
        <p14:creationId xmlns:p14="http://schemas.microsoft.com/office/powerpoint/2010/main" val="12246494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010297"/>
            <a:ext cx="10363200" cy="1219200"/>
          </a:xfrm>
        </p:spPr>
        <p:txBody>
          <a:bodyPr anchor="t"/>
          <a:lstStyle>
            <a:lvl1pPr algn="l">
              <a:defRPr sz="3692" b="1" cap="all"/>
            </a:lvl1pPr>
          </a:lstStyle>
          <a:p>
            <a:r>
              <a:rPr lang="fr-FR"/>
              <a:t>Modifiez le style du titre</a:t>
            </a:r>
          </a:p>
        </p:txBody>
      </p:sp>
      <p:sp>
        <p:nvSpPr>
          <p:cNvPr id="3" name="Espace réservé du texte 2"/>
          <p:cNvSpPr>
            <a:spLocks noGrp="1"/>
          </p:cNvSpPr>
          <p:nvPr>
            <p:ph type="body" idx="1"/>
          </p:nvPr>
        </p:nvSpPr>
        <p:spPr>
          <a:xfrm>
            <a:off x="963084" y="2510110"/>
            <a:ext cx="10363200" cy="1500187"/>
          </a:xfrm>
        </p:spPr>
        <p:txBody>
          <a:bodyPr anchor="b"/>
          <a:lstStyle>
            <a:lvl1pPr marL="0" indent="0">
              <a:buNone/>
              <a:defRPr sz="1847">
                <a:solidFill>
                  <a:schemeClr val="tx1">
                    <a:tint val="75000"/>
                  </a:schemeClr>
                </a:solidFill>
              </a:defRPr>
            </a:lvl1pPr>
            <a:lvl2pPr marL="422031" indent="0">
              <a:buNone/>
              <a:defRPr sz="1663">
                <a:solidFill>
                  <a:schemeClr val="tx1">
                    <a:tint val="75000"/>
                  </a:schemeClr>
                </a:solidFill>
              </a:defRPr>
            </a:lvl2pPr>
            <a:lvl3pPr marL="844062" indent="0">
              <a:buNone/>
              <a:defRPr sz="1477">
                <a:solidFill>
                  <a:schemeClr val="tx1">
                    <a:tint val="75000"/>
                  </a:schemeClr>
                </a:solidFill>
              </a:defRPr>
            </a:lvl3pPr>
            <a:lvl4pPr marL="1266092" indent="0">
              <a:buNone/>
              <a:defRPr sz="1292">
                <a:solidFill>
                  <a:schemeClr val="tx1">
                    <a:tint val="75000"/>
                  </a:schemeClr>
                </a:solidFill>
              </a:defRPr>
            </a:lvl4pPr>
            <a:lvl5pPr marL="1688123" indent="0">
              <a:buNone/>
              <a:defRPr sz="1292">
                <a:solidFill>
                  <a:schemeClr val="tx1">
                    <a:tint val="75000"/>
                  </a:schemeClr>
                </a:solidFill>
              </a:defRPr>
            </a:lvl5pPr>
            <a:lvl6pPr marL="2110154" indent="0">
              <a:buNone/>
              <a:defRPr sz="1292">
                <a:solidFill>
                  <a:schemeClr val="tx1">
                    <a:tint val="75000"/>
                  </a:schemeClr>
                </a:solidFill>
              </a:defRPr>
            </a:lvl6pPr>
            <a:lvl7pPr marL="2532185" indent="0">
              <a:buNone/>
              <a:defRPr sz="1292">
                <a:solidFill>
                  <a:schemeClr val="tx1">
                    <a:tint val="75000"/>
                  </a:schemeClr>
                </a:solidFill>
              </a:defRPr>
            </a:lvl7pPr>
            <a:lvl8pPr marL="2954215" indent="0">
              <a:buNone/>
              <a:defRPr sz="1292">
                <a:solidFill>
                  <a:schemeClr val="tx1">
                    <a:tint val="75000"/>
                  </a:schemeClr>
                </a:solidFill>
              </a:defRPr>
            </a:lvl8pPr>
            <a:lvl9pPr marL="3376246" indent="0">
              <a:buNone/>
              <a:defRPr sz="1292">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8737600" y="5991236"/>
            <a:ext cx="2844800" cy="365125"/>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p:txBody>
          <a:bodyPr/>
          <a:lstStyle/>
          <a:p>
            <a:fld id="{A746550E-9891-E040-A3BF-5B1C2F201AEF}" type="slidenum">
              <a:rPr lang="fr-FR" smtClean="0"/>
              <a:t>‹N°›</a:t>
            </a:fld>
            <a:endParaRPr lang="fr-FR"/>
          </a:p>
        </p:txBody>
      </p:sp>
      <p:sp>
        <p:nvSpPr>
          <p:cNvPr id="7"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4109403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5"/>
            <a:ext cx="5384800" cy="3985347"/>
          </a:xfrm>
        </p:spPr>
        <p:txBody>
          <a:bodyPr/>
          <a:lstStyle>
            <a:lvl1pPr>
              <a:defRPr sz="2585"/>
            </a:lvl1pPr>
            <a:lvl2pPr>
              <a:defRPr sz="2215"/>
            </a:lvl2pPr>
            <a:lvl3pPr>
              <a:defRPr sz="1847"/>
            </a:lvl3pPr>
            <a:lvl4pPr>
              <a:defRPr sz="1663"/>
            </a:lvl4pPr>
            <a:lvl5pPr>
              <a:defRPr sz="1663"/>
            </a:lvl5pPr>
            <a:lvl6pPr>
              <a:defRPr sz="1663"/>
            </a:lvl6pPr>
            <a:lvl7pPr>
              <a:defRPr sz="1663"/>
            </a:lvl7pPr>
            <a:lvl8pPr>
              <a:defRPr sz="1663"/>
            </a:lvl8pPr>
            <a:lvl9pPr>
              <a:defRPr sz="1663"/>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5"/>
            <a:ext cx="5384800" cy="3985347"/>
          </a:xfrm>
        </p:spPr>
        <p:txBody>
          <a:bodyPr/>
          <a:lstStyle>
            <a:lvl1pPr>
              <a:defRPr sz="2585"/>
            </a:lvl1pPr>
            <a:lvl2pPr>
              <a:defRPr sz="2215"/>
            </a:lvl2pPr>
            <a:lvl3pPr>
              <a:defRPr sz="1847"/>
            </a:lvl3pPr>
            <a:lvl4pPr>
              <a:defRPr sz="1663"/>
            </a:lvl4pPr>
            <a:lvl5pPr>
              <a:defRPr sz="1663"/>
            </a:lvl5pPr>
            <a:lvl6pPr>
              <a:defRPr sz="1663"/>
            </a:lvl6pPr>
            <a:lvl7pPr>
              <a:defRPr sz="1663"/>
            </a:lvl7pPr>
            <a:lvl8pPr>
              <a:defRPr sz="1663"/>
            </a:lvl8pPr>
            <a:lvl9pPr>
              <a:defRPr sz="1663"/>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8737600" y="5991236"/>
            <a:ext cx="2844800" cy="365125"/>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p:txBody>
          <a:bodyPr/>
          <a:lstStyle/>
          <a:p>
            <a:fld id="{A746550E-9891-E040-A3BF-5B1C2F201AEF}" type="slidenum">
              <a:rPr lang="fr-FR" smtClean="0"/>
              <a:t>‹N°›</a:t>
            </a:fld>
            <a:endParaRPr lang="fr-FR"/>
          </a:p>
        </p:txBody>
      </p:sp>
      <p:sp>
        <p:nvSpPr>
          <p:cNvPr id="8"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2862973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215" b="1"/>
            </a:lvl1pPr>
            <a:lvl2pPr marL="422031" indent="0">
              <a:buNone/>
              <a:defRPr sz="1847" b="1"/>
            </a:lvl2pPr>
            <a:lvl3pPr marL="844062" indent="0">
              <a:buNone/>
              <a:defRPr sz="1663" b="1"/>
            </a:lvl3pPr>
            <a:lvl4pPr marL="1266092" indent="0">
              <a:buNone/>
              <a:defRPr sz="1477" b="1"/>
            </a:lvl4pPr>
            <a:lvl5pPr marL="1688123" indent="0">
              <a:buNone/>
              <a:defRPr sz="1477" b="1"/>
            </a:lvl5pPr>
            <a:lvl6pPr marL="2110154" indent="0">
              <a:buNone/>
              <a:defRPr sz="1477" b="1"/>
            </a:lvl6pPr>
            <a:lvl7pPr marL="2532185" indent="0">
              <a:buNone/>
              <a:defRPr sz="1477" b="1"/>
            </a:lvl7pPr>
            <a:lvl8pPr marL="2954215" indent="0">
              <a:buNone/>
              <a:defRPr sz="1477" b="1"/>
            </a:lvl8pPr>
            <a:lvl9pPr marL="3376246" indent="0">
              <a:buNone/>
              <a:defRPr sz="1477"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421694"/>
          </a:xfrm>
        </p:spPr>
        <p:txBody>
          <a:bodyPr/>
          <a:lstStyle>
            <a:lvl1pPr>
              <a:defRPr sz="2215"/>
            </a:lvl1pPr>
            <a:lvl2pPr>
              <a:defRPr sz="1847"/>
            </a:lvl2pPr>
            <a:lvl3pPr>
              <a:defRPr sz="1663"/>
            </a:lvl3pPr>
            <a:lvl4pPr>
              <a:defRPr sz="1477"/>
            </a:lvl4pPr>
            <a:lvl5pPr>
              <a:defRPr sz="1477"/>
            </a:lvl5pPr>
            <a:lvl6pPr>
              <a:defRPr sz="1477"/>
            </a:lvl6pPr>
            <a:lvl7pPr>
              <a:defRPr sz="1477"/>
            </a:lvl7pPr>
            <a:lvl8pPr>
              <a:defRPr sz="1477"/>
            </a:lvl8pPr>
            <a:lvl9pPr>
              <a:defRPr sz="1477"/>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74" y="1535113"/>
            <a:ext cx="5389033" cy="639762"/>
          </a:xfrm>
        </p:spPr>
        <p:txBody>
          <a:bodyPr anchor="b"/>
          <a:lstStyle>
            <a:lvl1pPr marL="0" indent="0">
              <a:buNone/>
              <a:defRPr sz="2215" b="1"/>
            </a:lvl1pPr>
            <a:lvl2pPr marL="422031" indent="0">
              <a:buNone/>
              <a:defRPr sz="1847" b="1"/>
            </a:lvl2pPr>
            <a:lvl3pPr marL="844062" indent="0">
              <a:buNone/>
              <a:defRPr sz="1663" b="1"/>
            </a:lvl3pPr>
            <a:lvl4pPr marL="1266092" indent="0">
              <a:buNone/>
              <a:defRPr sz="1477" b="1"/>
            </a:lvl4pPr>
            <a:lvl5pPr marL="1688123" indent="0">
              <a:buNone/>
              <a:defRPr sz="1477" b="1"/>
            </a:lvl5pPr>
            <a:lvl6pPr marL="2110154" indent="0">
              <a:buNone/>
              <a:defRPr sz="1477" b="1"/>
            </a:lvl6pPr>
            <a:lvl7pPr marL="2532185" indent="0">
              <a:buNone/>
              <a:defRPr sz="1477" b="1"/>
            </a:lvl7pPr>
            <a:lvl8pPr marL="2954215" indent="0">
              <a:buNone/>
              <a:defRPr sz="1477" b="1"/>
            </a:lvl8pPr>
            <a:lvl9pPr marL="3376246" indent="0">
              <a:buNone/>
              <a:defRPr sz="1477" b="1"/>
            </a:lvl9pPr>
          </a:lstStyle>
          <a:p>
            <a:pPr lvl="0"/>
            <a:r>
              <a:rPr lang="fr-FR"/>
              <a:t>Modifiez les styles du texte du masque</a:t>
            </a:r>
          </a:p>
        </p:txBody>
      </p:sp>
      <p:sp>
        <p:nvSpPr>
          <p:cNvPr id="6" name="Espace réservé du contenu 5"/>
          <p:cNvSpPr>
            <a:spLocks noGrp="1"/>
          </p:cNvSpPr>
          <p:nvPr>
            <p:ph sz="quarter" idx="4"/>
          </p:nvPr>
        </p:nvSpPr>
        <p:spPr>
          <a:xfrm>
            <a:off x="6193374" y="2174875"/>
            <a:ext cx="5389033" cy="3421694"/>
          </a:xfrm>
        </p:spPr>
        <p:txBody>
          <a:bodyPr/>
          <a:lstStyle>
            <a:lvl1pPr>
              <a:defRPr sz="2215"/>
            </a:lvl1pPr>
            <a:lvl2pPr>
              <a:defRPr sz="1847"/>
            </a:lvl2pPr>
            <a:lvl3pPr>
              <a:defRPr sz="1663"/>
            </a:lvl3pPr>
            <a:lvl4pPr>
              <a:defRPr sz="1477"/>
            </a:lvl4pPr>
            <a:lvl5pPr>
              <a:defRPr sz="1477"/>
            </a:lvl5pPr>
            <a:lvl6pPr>
              <a:defRPr sz="1477"/>
            </a:lvl6pPr>
            <a:lvl7pPr>
              <a:defRPr sz="1477"/>
            </a:lvl7pPr>
            <a:lvl8pPr>
              <a:defRPr sz="1477"/>
            </a:lvl8pPr>
            <a:lvl9pPr>
              <a:defRPr sz="1477"/>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8737600" y="5997838"/>
            <a:ext cx="2844800" cy="365125"/>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p:txBody>
          <a:bodyPr/>
          <a:lstStyle/>
          <a:p>
            <a:fld id="{A746550E-9891-E040-A3BF-5B1C2F201AEF}" type="slidenum">
              <a:rPr lang="fr-FR" smtClean="0"/>
              <a:t>‹N°›</a:t>
            </a:fld>
            <a:endParaRPr lang="fr-FR"/>
          </a:p>
        </p:txBody>
      </p:sp>
      <p:sp>
        <p:nvSpPr>
          <p:cNvPr id="10"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14031135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a:xfrm>
            <a:off x="8737600" y="6000120"/>
            <a:ext cx="2844800" cy="365125"/>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p:txBody>
          <a:bodyPr/>
          <a:lstStyle/>
          <a:p>
            <a:fld id="{A746550E-9891-E040-A3BF-5B1C2F201AEF}" type="slidenum">
              <a:rPr lang="fr-FR" smtClean="0"/>
              <a:t>‹N°›</a:t>
            </a:fld>
            <a:endParaRPr lang="fr-FR"/>
          </a:p>
        </p:txBody>
      </p:sp>
      <p:sp>
        <p:nvSpPr>
          <p:cNvPr id="6"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24/01/2023 </a:t>
            </a:r>
          </a:p>
        </p:txBody>
      </p:sp>
    </p:spTree>
    <p:extLst>
      <p:ext uri="{BB962C8B-B14F-4D97-AF65-F5344CB8AC3E}">
        <p14:creationId xmlns:p14="http://schemas.microsoft.com/office/powerpoint/2010/main" val="1644692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8737600" y="5991236"/>
            <a:ext cx="2844800" cy="365125"/>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p:txBody>
          <a:bodyPr/>
          <a:lstStyle/>
          <a:p>
            <a:fld id="{A746550E-9891-E040-A3BF-5B1C2F201AEF}" type="slidenum">
              <a:rPr lang="fr-FR" smtClean="0"/>
              <a:t>‹N°›</a:t>
            </a:fld>
            <a:endParaRPr lang="fr-FR"/>
          </a:p>
        </p:txBody>
      </p:sp>
      <p:sp>
        <p:nvSpPr>
          <p:cNvPr id="5"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41769273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1847" b="1"/>
            </a:lvl1pPr>
          </a:lstStyle>
          <a:p>
            <a:r>
              <a:rPr lang="fr-FR"/>
              <a:t>Modifiez le style du titre</a:t>
            </a:r>
          </a:p>
        </p:txBody>
      </p:sp>
      <p:sp>
        <p:nvSpPr>
          <p:cNvPr id="3" name="Espace réservé du contenu 2"/>
          <p:cNvSpPr>
            <a:spLocks noGrp="1"/>
          </p:cNvSpPr>
          <p:nvPr>
            <p:ph idx="1"/>
          </p:nvPr>
        </p:nvSpPr>
        <p:spPr>
          <a:xfrm>
            <a:off x="4766737" y="273051"/>
            <a:ext cx="6815667" cy="5323520"/>
          </a:xfrm>
        </p:spPr>
        <p:txBody>
          <a:bodyPr/>
          <a:lstStyle>
            <a:lvl1pPr>
              <a:defRPr sz="2955"/>
            </a:lvl1pPr>
            <a:lvl2pPr>
              <a:defRPr sz="2585"/>
            </a:lvl2pPr>
            <a:lvl3pPr>
              <a:defRPr sz="2215"/>
            </a:lvl3pPr>
            <a:lvl4pPr>
              <a:defRPr sz="1847"/>
            </a:lvl4pPr>
            <a:lvl5pPr>
              <a:defRPr sz="1847"/>
            </a:lvl5pPr>
            <a:lvl6pPr>
              <a:defRPr sz="1847"/>
            </a:lvl6pPr>
            <a:lvl7pPr>
              <a:defRPr sz="1847"/>
            </a:lvl7pPr>
            <a:lvl8pPr>
              <a:defRPr sz="1847"/>
            </a:lvl8pPr>
            <a:lvl9pPr>
              <a:defRPr sz="1847"/>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3" y="1435104"/>
            <a:ext cx="4011084" cy="4161466"/>
          </a:xfrm>
        </p:spPr>
        <p:txBody>
          <a:bodyPr/>
          <a:lstStyle>
            <a:lvl1pPr marL="0" indent="0">
              <a:buNone/>
              <a:defRPr sz="1292"/>
            </a:lvl1pPr>
            <a:lvl2pPr marL="422031" indent="0">
              <a:buNone/>
              <a:defRPr sz="1108"/>
            </a:lvl2pPr>
            <a:lvl3pPr marL="844062" indent="0">
              <a:buNone/>
              <a:defRPr sz="923"/>
            </a:lvl3pPr>
            <a:lvl4pPr marL="1266092" indent="0">
              <a:buNone/>
              <a:defRPr sz="831"/>
            </a:lvl4pPr>
            <a:lvl5pPr marL="1688123" indent="0">
              <a:buNone/>
              <a:defRPr sz="831"/>
            </a:lvl5pPr>
            <a:lvl6pPr marL="2110154" indent="0">
              <a:buNone/>
              <a:defRPr sz="831"/>
            </a:lvl6pPr>
            <a:lvl7pPr marL="2532185" indent="0">
              <a:buNone/>
              <a:defRPr sz="831"/>
            </a:lvl7pPr>
            <a:lvl8pPr marL="2954215" indent="0">
              <a:buNone/>
              <a:defRPr sz="831"/>
            </a:lvl8pPr>
            <a:lvl9pPr marL="3376246" indent="0">
              <a:buNone/>
              <a:defRPr sz="831"/>
            </a:lvl9pPr>
          </a:lstStyle>
          <a:p>
            <a:pPr lvl="0"/>
            <a:r>
              <a:rPr lang="fr-FR"/>
              <a:t>Modifiez les styles du texte du masque</a:t>
            </a:r>
          </a:p>
        </p:txBody>
      </p:sp>
    </p:spTree>
    <p:extLst>
      <p:ext uri="{BB962C8B-B14F-4D97-AF65-F5344CB8AC3E}">
        <p14:creationId xmlns:p14="http://schemas.microsoft.com/office/powerpoint/2010/main" val="1279126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E1DB0D-0D08-4AD2-A650-391EEF0B50D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00E8ADF-DDDC-4F1D-9C92-2FABC409F50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F106AE0-8565-42D5-B134-5D8B7321B907}"/>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04FFB78D-CD92-41F7-BD0F-F0E1DEF0E9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FF10D0-1A37-4C16-887A-8EA2BA2A2A3B}"/>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32258403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624328"/>
            <a:ext cx="7315200" cy="566738"/>
          </a:xfrm>
        </p:spPr>
        <p:txBody>
          <a:bodyPr anchor="b"/>
          <a:lstStyle>
            <a:lvl1pPr algn="l">
              <a:defRPr sz="1847" b="1"/>
            </a:lvl1pPr>
          </a:lstStyle>
          <a:p>
            <a:r>
              <a:rPr lang="fr-FR"/>
              <a:t>Modifiez le style du titre</a:t>
            </a:r>
          </a:p>
        </p:txBody>
      </p:sp>
      <p:sp>
        <p:nvSpPr>
          <p:cNvPr id="3" name="Espace réservé pour une image  2"/>
          <p:cNvSpPr>
            <a:spLocks noGrp="1"/>
          </p:cNvSpPr>
          <p:nvPr>
            <p:ph type="pic" idx="1"/>
          </p:nvPr>
        </p:nvSpPr>
        <p:spPr>
          <a:xfrm>
            <a:off x="2389717" y="436503"/>
            <a:ext cx="7315200" cy="4114800"/>
          </a:xfrm>
        </p:spPr>
        <p:txBody>
          <a:bodyPr/>
          <a:lstStyle>
            <a:lvl1pPr marL="0" indent="0">
              <a:buNone/>
              <a:defRPr sz="2955"/>
            </a:lvl1pPr>
            <a:lvl2pPr marL="422031" indent="0">
              <a:buNone/>
              <a:defRPr sz="2585"/>
            </a:lvl2pPr>
            <a:lvl3pPr marL="844062" indent="0">
              <a:buNone/>
              <a:defRPr sz="2215"/>
            </a:lvl3pPr>
            <a:lvl4pPr marL="1266092" indent="0">
              <a:buNone/>
              <a:defRPr sz="1847"/>
            </a:lvl4pPr>
            <a:lvl5pPr marL="1688123" indent="0">
              <a:buNone/>
              <a:defRPr sz="1847"/>
            </a:lvl5pPr>
            <a:lvl6pPr marL="2110154" indent="0">
              <a:buNone/>
              <a:defRPr sz="1847"/>
            </a:lvl6pPr>
            <a:lvl7pPr marL="2532185" indent="0">
              <a:buNone/>
              <a:defRPr sz="1847"/>
            </a:lvl7pPr>
            <a:lvl8pPr marL="2954215" indent="0">
              <a:buNone/>
              <a:defRPr sz="1847"/>
            </a:lvl8pPr>
            <a:lvl9pPr marL="3376246" indent="0">
              <a:buNone/>
              <a:defRPr sz="1847"/>
            </a:lvl9pPr>
          </a:lstStyle>
          <a:p>
            <a:r>
              <a:rPr lang="fr-FR"/>
              <a:t>Cliquez sur l'icône pour ajouter une image</a:t>
            </a:r>
          </a:p>
        </p:txBody>
      </p:sp>
      <p:sp>
        <p:nvSpPr>
          <p:cNvPr id="4" name="Espace réservé du texte 3"/>
          <p:cNvSpPr>
            <a:spLocks noGrp="1"/>
          </p:cNvSpPr>
          <p:nvPr>
            <p:ph type="body" sz="half" idx="2"/>
          </p:nvPr>
        </p:nvSpPr>
        <p:spPr>
          <a:xfrm>
            <a:off x="2389717" y="5191072"/>
            <a:ext cx="7315200" cy="339399"/>
          </a:xfrm>
        </p:spPr>
        <p:txBody>
          <a:bodyPr/>
          <a:lstStyle>
            <a:lvl1pPr marL="0" indent="0">
              <a:buNone/>
              <a:defRPr sz="1292"/>
            </a:lvl1pPr>
            <a:lvl2pPr marL="422031" indent="0">
              <a:buNone/>
              <a:defRPr sz="1108"/>
            </a:lvl2pPr>
            <a:lvl3pPr marL="844062" indent="0">
              <a:buNone/>
              <a:defRPr sz="923"/>
            </a:lvl3pPr>
            <a:lvl4pPr marL="1266092" indent="0">
              <a:buNone/>
              <a:defRPr sz="831"/>
            </a:lvl4pPr>
            <a:lvl5pPr marL="1688123" indent="0">
              <a:buNone/>
              <a:defRPr sz="831"/>
            </a:lvl5pPr>
            <a:lvl6pPr marL="2110154" indent="0">
              <a:buNone/>
              <a:defRPr sz="831"/>
            </a:lvl6pPr>
            <a:lvl7pPr marL="2532185" indent="0">
              <a:buNone/>
              <a:defRPr sz="831"/>
            </a:lvl7pPr>
            <a:lvl8pPr marL="2954215" indent="0">
              <a:buNone/>
              <a:defRPr sz="831"/>
            </a:lvl8pPr>
            <a:lvl9pPr marL="3376246" indent="0">
              <a:buNone/>
              <a:defRPr sz="831"/>
            </a:lvl9pPr>
          </a:lstStyle>
          <a:p>
            <a:pPr lvl="0"/>
            <a:r>
              <a:rPr lang="fr-FR"/>
              <a:t>Modifiez les styles du texte du masque</a:t>
            </a:r>
          </a:p>
        </p:txBody>
      </p:sp>
      <p:sp>
        <p:nvSpPr>
          <p:cNvPr id="5" name="Espace réservé de la date 4"/>
          <p:cNvSpPr>
            <a:spLocks noGrp="1"/>
          </p:cNvSpPr>
          <p:nvPr>
            <p:ph type="dt" sz="half" idx="10"/>
          </p:nvPr>
        </p:nvSpPr>
        <p:spPr>
          <a:xfrm>
            <a:off x="8737600" y="5978776"/>
            <a:ext cx="2844800" cy="365125"/>
          </a:xfrm>
          <a:prstGeom prst="rect">
            <a:avLst/>
          </a:prstGeom>
        </p:spPr>
        <p:txBody>
          <a:bodyPr/>
          <a:lstStyle/>
          <a:p>
            <a:endParaRPr lang="fr-FR"/>
          </a:p>
        </p:txBody>
      </p:sp>
      <p:sp>
        <p:nvSpPr>
          <p:cNvPr id="7" name="Espace réservé du numéro de diapositive 6"/>
          <p:cNvSpPr>
            <a:spLocks noGrp="1"/>
          </p:cNvSpPr>
          <p:nvPr>
            <p:ph type="sldNum" sz="quarter" idx="12"/>
          </p:nvPr>
        </p:nvSpPr>
        <p:spPr/>
        <p:txBody>
          <a:bodyPr/>
          <a:lstStyle/>
          <a:p>
            <a:fld id="{A746550E-9891-E040-A3BF-5B1C2F201AEF}" type="slidenum">
              <a:rPr lang="fr-FR" smtClean="0"/>
              <a:t>‹N°›</a:t>
            </a:fld>
            <a:endParaRPr lang="fr-FR"/>
          </a:p>
        </p:txBody>
      </p:sp>
      <p:sp>
        <p:nvSpPr>
          <p:cNvPr id="8"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2111109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Titre seul">
    <p:spTree>
      <p:nvGrpSpPr>
        <p:cNvPr id="1" name=""/>
        <p:cNvGrpSpPr/>
        <p:nvPr/>
      </p:nvGrpSpPr>
      <p:grpSpPr>
        <a:xfrm>
          <a:off x="0" y="0"/>
          <a:ext cx="0" cy="0"/>
          <a:chOff x="0" y="0"/>
          <a:chExt cx="0" cy="0"/>
        </a:xfrm>
      </p:grpSpPr>
      <p:sp>
        <p:nvSpPr>
          <p:cNvPr id="6" name="Espace réservé du numéro de diapositive 3"/>
          <p:cNvSpPr txBox="1">
            <a:spLocks/>
          </p:cNvSpPr>
          <p:nvPr/>
        </p:nvSpPr>
        <p:spPr bwMode="auto">
          <a:xfrm>
            <a:off x="103180" y="6647467"/>
            <a:ext cx="316965" cy="104772"/>
          </a:xfrm>
          <a:prstGeom prst="rect">
            <a:avLst/>
          </a:prstGeom>
          <a:noFill/>
          <a:ln w="9525">
            <a:noFill/>
            <a:miter lim="800000"/>
            <a:headEnd/>
            <a:tailEnd/>
          </a:ln>
          <a:effectLst/>
        </p:spPr>
        <p:txBody>
          <a:bodyPr vert="horz" wrap="square" lIns="36000" tIns="0" rIns="36000" bIns="0" numCol="1" anchor="ctr" anchorCtr="0" compatLnSpc="1">
            <a:prstTxWarp prst="textNoShape">
              <a:avLst/>
            </a:prstTxWarp>
            <a:spAutoFit/>
          </a:bodyPr>
          <a:lstStyle>
            <a:defPPr>
              <a:defRPr lang="fr-FR"/>
            </a:defPPr>
            <a:lvl1pPr algn="r" rtl="0" eaLnBrk="0" fontAlgn="base" hangingPunct="0">
              <a:lnSpc>
                <a:spcPct val="85000"/>
              </a:lnSpc>
              <a:spcBef>
                <a:spcPct val="0"/>
              </a:spcBef>
              <a:spcAft>
                <a:spcPct val="0"/>
              </a:spcAft>
              <a:defRPr sz="800" b="1" kern="1200">
                <a:solidFill>
                  <a:schemeClr val="accent5"/>
                </a:solidFill>
                <a:latin typeface="+mn-lt"/>
                <a:ea typeface="+mn-ea"/>
                <a:cs typeface="Arial" charset="0"/>
              </a:defRPr>
            </a:lvl1pPr>
            <a:lvl2pPr marL="457200" algn="ctr" rtl="0" eaLnBrk="0" fontAlgn="base" hangingPunct="0">
              <a:lnSpc>
                <a:spcPct val="85000"/>
              </a:lnSpc>
              <a:spcBef>
                <a:spcPct val="0"/>
              </a:spcBef>
              <a:spcAft>
                <a:spcPct val="0"/>
              </a:spcAft>
              <a:defRPr sz="2000" b="1" kern="1200">
                <a:solidFill>
                  <a:schemeClr val="bg1"/>
                </a:solidFill>
                <a:latin typeface="Arial" charset="0"/>
                <a:ea typeface="+mn-ea"/>
                <a:cs typeface="Arial" charset="0"/>
              </a:defRPr>
            </a:lvl2pPr>
            <a:lvl3pPr marL="914400" algn="ctr" rtl="0" eaLnBrk="0" fontAlgn="base" hangingPunct="0">
              <a:lnSpc>
                <a:spcPct val="85000"/>
              </a:lnSpc>
              <a:spcBef>
                <a:spcPct val="0"/>
              </a:spcBef>
              <a:spcAft>
                <a:spcPct val="0"/>
              </a:spcAft>
              <a:defRPr sz="2000" b="1" kern="1200">
                <a:solidFill>
                  <a:schemeClr val="bg1"/>
                </a:solidFill>
                <a:latin typeface="Arial" charset="0"/>
                <a:ea typeface="+mn-ea"/>
                <a:cs typeface="Arial" charset="0"/>
              </a:defRPr>
            </a:lvl3pPr>
            <a:lvl4pPr marL="1371600" algn="ctr" rtl="0" eaLnBrk="0" fontAlgn="base" hangingPunct="0">
              <a:lnSpc>
                <a:spcPct val="85000"/>
              </a:lnSpc>
              <a:spcBef>
                <a:spcPct val="0"/>
              </a:spcBef>
              <a:spcAft>
                <a:spcPct val="0"/>
              </a:spcAft>
              <a:defRPr sz="2000" b="1" kern="1200">
                <a:solidFill>
                  <a:schemeClr val="bg1"/>
                </a:solidFill>
                <a:latin typeface="Arial" charset="0"/>
                <a:ea typeface="+mn-ea"/>
                <a:cs typeface="Arial" charset="0"/>
              </a:defRPr>
            </a:lvl4pPr>
            <a:lvl5pPr marL="1828800" algn="ctr" rtl="0" eaLnBrk="0" fontAlgn="base" hangingPunct="0">
              <a:lnSpc>
                <a:spcPct val="85000"/>
              </a:lnSpc>
              <a:spcBef>
                <a:spcPct val="0"/>
              </a:spcBef>
              <a:spcAft>
                <a:spcPct val="0"/>
              </a:spcAft>
              <a:defRPr sz="2000" b="1" kern="1200">
                <a:solidFill>
                  <a:schemeClr val="bg1"/>
                </a:solidFill>
                <a:latin typeface="Arial" charset="0"/>
                <a:ea typeface="+mn-ea"/>
                <a:cs typeface="Arial" charset="0"/>
              </a:defRPr>
            </a:lvl5pPr>
            <a:lvl6pPr marL="2286000" algn="l" defTabSz="914400" rtl="0" eaLnBrk="1" latinLnBrk="0" hangingPunct="1">
              <a:defRPr sz="2000" b="1" kern="1200">
                <a:solidFill>
                  <a:schemeClr val="bg1"/>
                </a:solidFill>
                <a:latin typeface="Arial" charset="0"/>
                <a:ea typeface="+mn-ea"/>
                <a:cs typeface="Arial" charset="0"/>
              </a:defRPr>
            </a:lvl6pPr>
            <a:lvl7pPr marL="2743200" algn="l" defTabSz="914400" rtl="0" eaLnBrk="1" latinLnBrk="0" hangingPunct="1">
              <a:defRPr sz="2000" b="1" kern="1200">
                <a:solidFill>
                  <a:schemeClr val="bg1"/>
                </a:solidFill>
                <a:latin typeface="Arial" charset="0"/>
                <a:ea typeface="+mn-ea"/>
                <a:cs typeface="Arial" charset="0"/>
              </a:defRPr>
            </a:lvl7pPr>
            <a:lvl8pPr marL="3200400" algn="l" defTabSz="914400" rtl="0" eaLnBrk="1" latinLnBrk="0" hangingPunct="1">
              <a:defRPr sz="2000" b="1" kern="1200">
                <a:solidFill>
                  <a:schemeClr val="bg1"/>
                </a:solidFill>
                <a:latin typeface="Arial" charset="0"/>
                <a:ea typeface="+mn-ea"/>
                <a:cs typeface="Arial" charset="0"/>
              </a:defRPr>
            </a:lvl8pPr>
            <a:lvl9pPr marL="3657600" algn="l" defTabSz="914400" rtl="0" eaLnBrk="1" latinLnBrk="0" hangingPunct="1">
              <a:defRPr sz="2000" b="1" kern="1200">
                <a:solidFill>
                  <a:schemeClr val="bg1"/>
                </a:solidFill>
                <a:latin typeface="Arial" charset="0"/>
                <a:ea typeface="+mn-ea"/>
                <a:cs typeface="Arial" charset="0"/>
              </a:defRPr>
            </a:lvl9pPr>
          </a:lstStyle>
          <a:p>
            <a:pPr>
              <a:defRPr/>
            </a:pPr>
            <a:fld id="{7EDA1E10-A1D6-42B7-A3B5-50487EBD2AB5}" type="slidenum">
              <a:rPr lang="fr-FR" sz="800" smtClean="0">
                <a:solidFill>
                  <a:srgbClr val="FB3B72"/>
                </a:solidFill>
              </a:rPr>
              <a:pPr>
                <a:defRPr/>
              </a:pPr>
              <a:t>‹N°›</a:t>
            </a:fld>
            <a:endParaRPr lang="fr-FR" sz="800" dirty="0">
              <a:solidFill>
                <a:srgbClr val="FB3B72"/>
              </a:solidFill>
            </a:endParaRPr>
          </a:p>
        </p:txBody>
      </p:sp>
      <p:sp>
        <p:nvSpPr>
          <p:cNvPr id="10" name="Titre 1"/>
          <p:cNvSpPr>
            <a:spLocks noGrp="1"/>
          </p:cNvSpPr>
          <p:nvPr>
            <p:ph type="title"/>
          </p:nvPr>
        </p:nvSpPr>
        <p:spPr>
          <a:xfrm>
            <a:off x="0" y="3612"/>
            <a:ext cx="12192000" cy="629364"/>
          </a:xfrm>
          <a:prstGeom prst="rect">
            <a:avLst/>
          </a:prstGeom>
        </p:spPr>
        <p:txBody>
          <a:bodyPr anchor="ctr"/>
          <a:lstStyle>
            <a:lvl1pPr algn="r">
              <a:defRPr sz="2800">
                <a:solidFill>
                  <a:schemeClr val="tx1">
                    <a:lumMod val="75000"/>
                    <a:lumOff val="25000"/>
                  </a:schemeClr>
                </a:solidFill>
              </a:defRPr>
            </a:lvl1pPr>
          </a:lstStyle>
          <a:p>
            <a:r>
              <a:rPr lang="fr-FR" dirty="0"/>
              <a:t>Modifiez le style du titre</a:t>
            </a:r>
          </a:p>
        </p:txBody>
      </p:sp>
      <p:sp>
        <p:nvSpPr>
          <p:cNvPr id="8" name="Titre 1"/>
          <p:cNvSpPr txBox="1">
            <a:spLocks/>
          </p:cNvSpPr>
          <p:nvPr userDrawn="1"/>
        </p:nvSpPr>
        <p:spPr>
          <a:xfrm>
            <a:off x="0" y="587430"/>
            <a:ext cx="12192000" cy="45719"/>
          </a:xfrm>
          <a:prstGeom prst="rect">
            <a:avLst/>
          </a:prstGeom>
          <a:gradFill flip="none" rotWithShape="1">
            <a:gsLst>
              <a:gs pos="0">
                <a:schemeClr val="accent5"/>
              </a:gs>
              <a:gs pos="67000">
                <a:schemeClr val="accent6"/>
              </a:gs>
              <a:gs pos="36000">
                <a:schemeClr val="accent3"/>
              </a:gs>
              <a:gs pos="100000">
                <a:srgbClr val="FF65B2"/>
              </a:gs>
            </a:gsLst>
            <a:path path="circle">
              <a:fillToRect l="100000" t="100000"/>
            </a:path>
            <a:tileRect r="-100000" b="-100000"/>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lvl1pPr algn="r" rtl="0" eaLnBrk="0" fontAlgn="base" hangingPunct="0">
              <a:spcBef>
                <a:spcPct val="0"/>
              </a:spcBef>
              <a:spcAft>
                <a:spcPct val="0"/>
              </a:spcAft>
              <a:defRPr kumimoji="0" lang="fr-FR" sz="3200" b="0" kern="1200" dirty="0">
                <a:solidFill>
                  <a:schemeClr val="lt1"/>
                </a:solidFill>
                <a:latin typeface="+mn-lt"/>
                <a:ea typeface="+mn-ea"/>
                <a:cs typeface="+mn-cs"/>
              </a:defRPr>
            </a:lvl1pPr>
            <a:lvl2pPr algn="ctr" rtl="0" eaLnBrk="0" fontAlgn="base" hangingPunct="0">
              <a:spcBef>
                <a:spcPct val="0"/>
              </a:spcBef>
              <a:spcAft>
                <a:spcPct val="0"/>
              </a:spcAft>
              <a:defRPr sz="4400">
                <a:solidFill>
                  <a:schemeClr val="lt1"/>
                </a:solidFill>
                <a:latin typeface="+mn-lt"/>
                <a:ea typeface="+mn-ea"/>
                <a:cs typeface="+mn-cs"/>
              </a:defRPr>
            </a:lvl2pPr>
            <a:lvl3pPr algn="ctr" rtl="0" eaLnBrk="0" fontAlgn="base" hangingPunct="0">
              <a:spcBef>
                <a:spcPct val="0"/>
              </a:spcBef>
              <a:spcAft>
                <a:spcPct val="0"/>
              </a:spcAft>
              <a:defRPr sz="4400">
                <a:solidFill>
                  <a:schemeClr val="lt1"/>
                </a:solidFill>
                <a:latin typeface="+mn-lt"/>
                <a:ea typeface="+mn-ea"/>
                <a:cs typeface="+mn-cs"/>
              </a:defRPr>
            </a:lvl3pPr>
            <a:lvl4pPr algn="ctr" rtl="0" eaLnBrk="0" fontAlgn="base" hangingPunct="0">
              <a:spcBef>
                <a:spcPct val="0"/>
              </a:spcBef>
              <a:spcAft>
                <a:spcPct val="0"/>
              </a:spcAft>
              <a:defRPr sz="4400">
                <a:solidFill>
                  <a:schemeClr val="lt1"/>
                </a:solidFill>
                <a:latin typeface="+mn-lt"/>
                <a:ea typeface="+mn-ea"/>
                <a:cs typeface="+mn-cs"/>
              </a:defRPr>
            </a:lvl4pPr>
            <a:lvl5pPr algn="ctr" rtl="0" eaLnBrk="0" fontAlgn="base" hangingPunct="0">
              <a:spcBef>
                <a:spcPct val="0"/>
              </a:spcBef>
              <a:spcAft>
                <a:spcPct val="0"/>
              </a:spcAft>
              <a:defRPr sz="4400">
                <a:solidFill>
                  <a:schemeClr val="lt1"/>
                </a:solidFill>
                <a:latin typeface="+mn-lt"/>
                <a:ea typeface="+mn-ea"/>
                <a:cs typeface="+mn-cs"/>
              </a:defRPr>
            </a:lvl5pPr>
            <a:lvl6pPr marL="457200" algn="ctr" rtl="0" fontAlgn="base">
              <a:spcBef>
                <a:spcPct val="0"/>
              </a:spcBef>
              <a:spcAft>
                <a:spcPct val="0"/>
              </a:spcAft>
              <a:defRPr sz="4400">
                <a:solidFill>
                  <a:schemeClr val="lt1"/>
                </a:solidFill>
                <a:latin typeface="+mn-lt"/>
                <a:ea typeface="+mn-ea"/>
                <a:cs typeface="+mn-cs"/>
              </a:defRPr>
            </a:lvl6pPr>
            <a:lvl7pPr marL="914400" algn="ctr" rtl="0" fontAlgn="base">
              <a:spcBef>
                <a:spcPct val="0"/>
              </a:spcBef>
              <a:spcAft>
                <a:spcPct val="0"/>
              </a:spcAft>
              <a:defRPr sz="4400">
                <a:solidFill>
                  <a:schemeClr val="lt1"/>
                </a:solidFill>
                <a:latin typeface="+mn-lt"/>
                <a:ea typeface="+mn-ea"/>
                <a:cs typeface="+mn-cs"/>
              </a:defRPr>
            </a:lvl7pPr>
            <a:lvl8pPr marL="1371600" algn="ctr" rtl="0" fontAlgn="base">
              <a:spcBef>
                <a:spcPct val="0"/>
              </a:spcBef>
              <a:spcAft>
                <a:spcPct val="0"/>
              </a:spcAft>
              <a:defRPr sz="4400">
                <a:solidFill>
                  <a:schemeClr val="lt1"/>
                </a:solidFill>
                <a:latin typeface="+mn-lt"/>
                <a:ea typeface="+mn-ea"/>
                <a:cs typeface="+mn-cs"/>
              </a:defRPr>
            </a:lvl8pPr>
            <a:lvl9pPr marL="1828800" algn="ctr" rtl="0" fontAlgn="base">
              <a:spcBef>
                <a:spcPct val="0"/>
              </a:spcBef>
              <a:spcAft>
                <a:spcPct val="0"/>
              </a:spcAft>
              <a:defRPr sz="4400">
                <a:solidFill>
                  <a:schemeClr val="lt1"/>
                </a:solidFill>
                <a:latin typeface="+mn-lt"/>
                <a:ea typeface="+mn-ea"/>
                <a:cs typeface="+mn-cs"/>
              </a:defRPr>
            </a:lvl9pPr>
          </a:lstStyle>
          <a:p>
            <a:pPr eaLnBrk="1" hangingPunct="1">
              <a:lnSpc>
                <a:spcPct val="85000"/>
              </a:lnSpc>
            </a:pPr>
            <a:endParaRPr lang="fr-FR" sz="3200" dirty="0"/>
          </a:p>
        </p:txBody>
      </p:sp>
      <p:sp>
        <p:nvSpPr>
          <p:cNvPr id="5" name="Espace réservé du pied de page 4"/>
          <p:cNvSpPr txBox="1">
            <a:spLocks/>
          </p:cNvSpPr>
          <p:nvPr userDrawn="1"/>
        </p:nvSpPr>
        <p:spPr>
          <a:xfrm>
            <a:off x="7103533" y="6248400"/>
            <a:ext cx="5088467" cy="457200"/>
          </a:xfrm>
          <a:prstGeom prst="rect">
            <a:avLst/>
          </a:prstGeom>
        </p:spPr>
        <p:txBody>
          <a:bodyPr/>
          <a:lstStyle>
            <a:defPPr>
              <a:defRPr lang="fr-FR"/>
            </a:defPPr>
            <a:lvl1pPr algn="l" rtl="0" fontAlgn="base">
              <a:spcBef>
                <a:spcPct val="0"/>
              </a:spcBef>
              <a:spcAft>
                <a:spcPct val="0"/>
              </a:spcAft>
              <a:defRPr sz="1900" kern="1200">
                <a:solidFill>
                  <a:schemeClr val="tx1"/>
                </a:solidFill>
                <a:latin typeface="Arial" pitchFamily="34" charset="0"/>
                <a:ea typeface="+mn-ea"/>
                <a:cs typeface="+mn-cs"/>
              </a:defRPr>
            </a:lvl1pPr>
            <a:lvl2pPr marL="457200" algn="l" rtl="0" fontAlgn="base">
              <a:spcBef>
                <a:spcPct val="0"/>
              </a:spcBef>
              <a:spcAft>
                <a:spcPct val="0"/>
              </a:spcAft>
              <a:defRPr sz="1900" kern="1200">
                <a:solidFill>
                  <a:schemeClr val="tx1"/>
                </a:solidFill>
                <a:latin typeface="Arial" pitchFamily="34" charset="0"/>
                <a:ea typeface="+mn-ea"/>
                <a:cs typeface="+mn-cs"/>
              </a:defRPr>
            </a:lvl2pPr>
            <a:lvl3pPr marL="914400" algn="l" rtl="0" fontAlgn="base">
              <a:spcBef>
                <a:spcPct val="0"/>
              </a:spcBef>
              <a:spcAft>
                <a:spcPct val="0"/>
              </a:spcAft>
              <a:defRPr sz="1900" kern="1200">
                <a:solidFill>
                  <a:schemeClr val="tx1"/>
                </a:solidFill>
                <a:latin typeface="Arial" pitchFamily="34" charset="0"/>
                <a:ea typeface="+mn-ea"/>
                <a:cs typeface="+mn-cs"/>
              </a:defRPr>
            </a:lvl3pPr>
            <a:lvl4pPr marL="1371600" algn="l" rtl="0" fontAlgn="base">
              <a:spcBef>
                <a:spcPct val="0"/>
              </a:spcBef>
              <a:spcAft>
                <a:spcPct val="0"/>
              </a:spcAft>
              <a:defRPr sz="1900" kern="1200">
                <a:solidFill>
                  <a:schemeClr val="tx1"/>
                </a:solidFill>
                <a:latin typeface="Arial" pitchFamily="34" charset="0"/>
                <a:ea typeface="+mn-ea"/>
                <a:cs typeface="+mn-cs"/>
              </a:defRPr>
            </a:lvl4pPr>
            <a:lvl5pPr marL="1828800" algn="l" rtl="0" fontAlgn="base">
              <a:spcBef>
                <a:spcPct val="0"/>
              </a:spcBef>
              <a:spcAft>
                <a:spcPct val="0"/>
              </a:spcAft>
              <a:defRPr sz="1900" kern="1200">
                <a:solidFill>
                  <a:schemeClr val="tx1"/>
                </a:solidFill>
                <a:latin typeface="Arial" pitchFamily="34" charset="0"/>
                <a:ea typeface="+mn-ea"/>
                <a:cs typeface="+mn-cs"/>
              </a:defRPr>
            </a:lvl5pPr>
            <a:lvl6pPr marL="2286000" algn="l" defTabSz="914400" rtl="0" eaLnBrk="1" latinLnBrk="0" hangingPunct="1">
              <a:defRPr sz="1900" kern="1200">
                <a:solidFill>
                  <a:schemeClr val="tx1"/>
                </a:solidFill>
                <a:latin typeface="Arial" pitchFamily="34" charset="0"/>
                <a:ea typeface="+mn-ea"/>
                <a:cs typeface="+mn-cs"/>
              </a:defRPr>
            </a:lvl6pPr>
            <a:lvl7pPr marL="2743200" algn="l" defTabSz="914400" rtl="0" eaLnBrk="1" latinLnBrk="0" hangingPunct="1">
              <a:defRPr sz="1900" kern="1200">
                <a:solidFill>
                  <a:schemeClr val="tx1"/>
                </a:solidFill>
                <a:latin typeface="Arial" pitchFamily="34" charset="0"/>
                <a:ea typeface="+mn-ea"/>
                <a:cs typeface="+mn-cs"/>
              </a:defRPr>
            </a:lvl7pPr>
            <a:lvl8pPr marL="3200400" algn="l" defTabSz="914400" rtl="0" eaLnBrk="1" latinLnBrk="0" hangingPunct="1">
              <a:defRPr sz="1900" kern="1200">
                <a:solidFill>
                  <a:schemeClr val="tx1"/>
                </a:solidFill>
                <a:latin typeface="Arial" pitchFamily="34" charset="0"/>
                <a:ea typeface="+mn-ea"/>
                <a:cs typeface="+mn-cs"/>
              </a:defRPr>
            </a:lvl8pPr>
            <a:lvl9pPr marL="3657600" algn="l" defTabSz="914400" rtl="0" eaLnBrk="1" latinLnBrk="0" hangingPunct="1">
              <a:defRPr sz="1900" kern="1200">
                <a:solidFill>
                  <a:schemeClr val="tx1"/>
                </a:solidFill>
                <a:latin typeface="Arial" pitchFamily="34" charset="0"/>
                <a:ea typeface="+mn-ea"/>
                <a:cs typeface="+mn-cs"/>
              </a:defRPr>
            </a:lvl9pPr>
          </a:lstStyle>
          <a:p>
            <a:pPr>
              <a:defRPr/>
            </a:pPr>
            <a:r>
              <a:rPr lang="fr-FR" altLang="en-US" sz="1400" dirty="0"/>
              <a:t>Journée d’accueil des personnels enseignants et BIATSS 06/09/2022 </a:t>
            </a:r>
          </a:p>
        </p:txBody>
      </p:sp>
    </p:spTree>
    <p:extLst>
      <p:ext uri="{BB962C8B-B14F-4D97-AF65-F5344CB8AC3E}">
        <p14:creationId xmlns:p14="http://schemas.microsoft.com/office/powerpoint/2010/main" val="2348614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11" name="Arrondir un rectangle avec un coin diagonal 10"/>
          <p:cNvSpPr/>
          <p:nvPr userDrawn="1"/>
        </p:nvSpPr>
        <p:spPr>
          <a:xfrm>
            <a:off x="767408" y="1196752"/>
            <a:ext cx="10657184" cy="4680520"/>
          </a:xfrm>
          <a:prstGeom prst="round2DiagRect">
            <a:avLst/>
          </a:prstGeom>
          <a:gradFill>
            <a:gsLst>
              <a:gs pos="0">
                <a:schemeClr val="bg1"/>
              </a:gs>
              <a:gs pos="97000">
                <a:srgbClr val="E2DFCC"/>
              </a:gs>
              <a:gs pos="87000">
                <a:srgbClr val="F2F0E8"/>
              </a:gs>
              <a:gs pos="69000">
                <a:schemeClr val="bg1">
                  <a:lumMod val="77000"/>
                  <a:lumOff val="23000"/>
                </a:schemeClr>
              </a:gs>
              <a:gs pos="100000">
                <a:schemeClr val="bg2">
                  <a:lumMod val="90000"/>
                </a:schemeClr>
              </a:gs>
            </a:gsLst>
            <a:path path="circle">
              <a:fillToRect l="50000" t="50000" r="50000" b="50000"/>
            </a:path>
          </a:gradFill>
          <a:ln w="12700">
            <a:noFill/>
          </a:ln>
          <a:effectLst/>
          <a:scene3d>
            <a:camera prst="orthographicFront">
              <a:rot lat="0" lon="0" rev="0"/>
            </a:camera>
            <a:lightRig rig="contrasting" dir="t">
              <a:rot lat="0" lon="0" rev="7800000"/>
            </a:lightRig>
          </a:scene3d>
          <a:sp3d>
            <a:bevelT w="139700" h="139700"/>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1800"/>
          </a:p>
        </p:txBody>
      </p:sp>
      <p:sp>
        <p:nvSpPr>
          <p:cNvPr id="2" name="Titre 1"/>
          <p:cNvSpPr>
            <a:spLocks noGrp="1"/>
          </p:cNvSpPr>
          <p:nvPr>
            <p:ph type="ctrTitle"/>
          </p:nvPr>
        </p:nvSpPr>
        <p:spPr>
          <a:xfrm>
            <a:off x="1135544" y="2820740"/>
            <a:ext cx="9920912" cy="1040308"/>
          </a:xfrm>
        </p:spPr>
        <p:txBody>
          <a:bodyPr>
            <a:normAutofit/>
          </a:bodyPr>
          <a:lstStyle>
            <a:lvl1pPr>
              <a:defRPr sz="3200" b="1" u="none"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endParaRPr lang="fr-FR" dirty="0"/>
          </a:p>
        </p:txBody>
      </p:sp>
      <p:sp>
        <p:nvSpPr>
          <p:cNvPr id="8" name="Rectangle 7"/>
          <p:cNvSpPr/>
          <p:nvPr/>
        </p:nvSpPr>
        <p:spPr>
          <a:xfrm>
            <a:off x="5510480" y="110927"/>
            <a:ext cx="1728192" cy="72008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sz="1800"/>
          </a:p>
        </p:txBody>
      </p:sp>
      <p:cxnSp>
        <p:nvCxnSpPr>
          <p:cNvPr id="12" name="Connecteur droit 11"/>
          <p:cNvCxnSpPr/>
          <p:nvPr userDrawn="1"/>
        </p:nvCxnSpPr>
        <p:spPr>
          <a:xfrm>
            <a:off x="0" y="6237312"/>
            <a:ext cx="12192000" cy="0"/>
          </a:xfrm>
          <a:prstGeom prst="line">
            <a:avLst/>
          </a:prstGeom>
          <a:ln w="25400">
            <a:solidFill>
              <a:srgbClr val="E10D68"/>
            </a:solidFill>
          </a:ln>
          <a:effectLst/>
        </p:spPr>
        <p:style>
          <a:lnRef idx="2">
            <a:schemeClr val="accent6"/>
          </a:lnRef>
          <a:fillRef idx="0">
            <a:schemeClr val="accent6"/>
          </a:fillRef>
          <a:effectRef idx="1">
            <a:schemeClr val="accent6"/>
          </a:effectRef>
          <a:fontRef idx="minor">
            <a:schemeClr val="tx1"/>
          </a:fontRef>
        </p:style>
      </p:cxnSp>
      <p:pic>
        <p:nvPicPr>
          <p:cNvPr id="14" name="Picture 7" descr="logo_SAGHE_v1_gran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466936" y="1427287"/>
            <a:ext cx="5258133" cy="12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Espace réservé du texte 5"/>
          <p:cNvSpPr>
            <a:spLocks noGrp="1"/>
          </p:cNvSpPr>
          <p:nvPr userDrawn="1">
            <p:ph type="body" sz="quarter" idx="14" hasCustomPrompt="1"/>
          </p:nvPr>
        </p:nvSpPr>
        <p:spPr>
          <a:xfrm>
            <a:off x="1151453" y="4077077"/>
            <a:ext cx="9889099" cy="1512069"/>
          </a:xfrm>
        </p:spPr>
        <p:txBody>
          <a:bodyPr anchor="ctr">
            <a:normAutofit/>
            <a:scene3d>
              <a:camera prst="orthographicFront"/>
              <a:lightRig rig="soft" dir="t">
                <a:rot lat="0" lon="0" rev="10800000"/>
              </a:lightRig>
            </a:scene3d>
            <a:sp3d>
              <a:bevelT w="27940" h="12700"/>
              <a:contourClr>
                <a:srgbClr val="DDDDDD"/>
              </a:contourClr>
            </a:sp3d>
          </a:bodyPr>
          <a:lstStyle>
            <a:lvl1pPr marL="0" indent="0" algn="ctr">
              <a:buNone/>
              <a:defRPr sz="3600" b="1" cap="none" spc="151">
                <a:ln w="11430"/>
                <a:solidFill>
                  <a:schemeClr val="bg1">
                    <a:lumMod val="65000"/>
                  </a:schemeClr>
                </a:solidFill>
                <a:effectLst>
                  <a:outerShdw blurRad="25400" algn="tl" rotWithShape="0">
                    <a:srgbClr val="000000">
                      <a:alpha val="43000"/>
                    </a:srgbClr>
                  </a:outerShdw>
                </a:effectLst>
                <a:latin typeface="+mj-lt"/>
              </a:defRPr>
            </a:lvl1pPr>
          </a:lstStyle>
          <a:p>
            <a:pPr lvl="0"/>
            <a:r>
              <a:rPr lang="fr-FR" dirty="0"/>
              <a:t>Titre</a:t>
            </a:r>
          </a:p>
        </p:txBody>
      </p:sp>
    </p:spTree>
    <p:extLst>
      <p:ext uri="{BB962C8B-B14F-4D97-AF65-F5344CB8AC3E}">
        <p14:creationId xmlns:p14="http://schemas.microsoft.com/office/powerpoint/2010/main" val="229004714"/>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3_Titre et contenu">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a:xfrm>
            <a:off x="11376587" y="6510856"/>
            <a:ext cx="589856" cy="365125"/>
          </a:xfrm>
        </p:spPr>
        <p:txBody>
          <a:bodyPr/>
          <a:lstStyle>
            <a:lvl1pPr algn="ctr">
              <a:defRPr sz="900">
                <a:solidFill>
                  <a:srgbClr val="E10D68"/>
                </a:solidFill>
                <a:latin typeface="+mn-lt"/>
              </a:defRPr>
            </a:lvl1pPr>
          </a:lstStyle>
          <a:p>
            <a:pPr>
              <a:defRPr/>
            </a:pPr>
            <a:fld id="{4A176D31-4B03-4801-A658-A9150C84AE77}" type="slidenum">
              <a:rPr lang="fr-FR" smtClean="0"/>
              <a:pPr>
                <a:defRPr/>
              </a:pPr>
              <a:t>‹N°›</a:t>
            </a:fld>
            <a:endParaRPr lang="fr-FR" dirty="0"/>
          </a:p>
        </p:txBody>
      </p:sp>
      <p:sp>
        <p:nvSpPr>
          <p:cNvPr id="2" name="Titre 1"/>
          <p:cNvSpPr>
            <a:spLocks noGrp="1"/>
          </p:cNvSpPr>
          <p:nvPr>
            <p:ph type="title"/>
          </p:nvPr>
        </p:nvSpPr>
        <p:spPr>
          <a:xfrm>
            <a:off x="0" y="-27384"/>
            <a:ext cx="12192000" cy="864096"/>
          </a:xfrm>
          <a:prstGeom prst="rect">
            <a:avLst/>
          </a:prstGeom>
          <a:gradFill>
            <a:gsLst>
              <a:gs pos="29000">
                <a:schemeClr val="bg1"/>
              </a:gs>
              <a:gs pos="93000">
                <a:srgbClr val="E1DDC9"/>
              </a:gs>
              <a:gs pos="100000">
                <a:srgbClr val="DEDBC4"/>
              </a:gs>
            </a:gsLst>
            <a:path path="circle">
              <a:fillToRect l="50000" t="50000" r="50000" b="50000"/>
            </a:path>
          </a:gradFill>
          <a:ln w="12700" cap="sq" cmpd="sng">
            <a:noFill/>
            <a:bevel/>
          </a:ln>
          <a:effectLst/>
          <a:scene3d>
            <a:camera prst="orthographicFront"/>
            <a:lightRig rig="threePt" dir="t"/>
          </a:scene3d>
          <a:sp3d prstMaterial="matte"/>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defRPr lang="fr-FR"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pPr lvl="0" fontAlgn="base">
              <a:spcAft>
                <a:spcPct val="0"/>
              </a:spcAft>
            </a:pPr>
            <a:r>
              <a:rPr lang="fr-FR" dirty="0"/>
              <a:t>Modifiez le style du titre</a:t>
            </a:r>
          </a:p>
        </p:txBody>
      </p:sp>
      <p:sp>
        <p:nvSpPr>
          <p:cNvPr id="3" name="Espace réservé du contenu 2"/>
          <p:cNvSpPr>
            <a:spLocks noGrp="1"/>
          </p:cNvSpPr>
          <p:nvPr>
            <p:ph idx="1"/>
          </p:nvPr>
        </p:nvSpPr>
        <p:spPr>
          <a:xfrm>
            <a:off x="527381" y="1196752"/>
            <a:ext cx="11329259" cy="5256584"/>
          </a:xfrm>
        </p:spPr>
        <p:txBody>
          <a:bodyPr/>
          <a:lstStyle>
            <a:lvl1pPr marL="287993" indent="-287993">
              <a:buClr>
                <a:schemeClr val="tx1">
                  <a:lumMod val="65000"/>
                  <a:lumOff val="35000"/>
                </a:schemeClr>
              </a:buClr>
              <a:buSzPct val="55000"/>
              <a:buFont typeface="Arial" panose="020B0604020202020204" pitchFamily="34" charset="0"/>
              <a:buChar char="•"/>
              <a:defRPr>
                <a:solidFill>
                  <a:schemeClr val="tx1">
                    <a:lumMod val="65000"/>
                    <a:lumOff val="35000"/>
                  </a:schemeClr>
                </a:solidFill>
                <a:latin typeface="+mn-lt"/>
              </a:defRPr>
            </a:lvl1pPr>
            <a:lvl2pPr marL="719982" indent="-287993">
              <a:buClr>
                <a:schemeClr val="tx1">
                  <a:lumMod val="65000"/>
                  <a:lumOff val="35000"/>
                </a:schemeClr>
              </a:buClr>
              <a:buSzPct val="60000"/>
              <a:buFont typeface="Arial" panose="020B0604020202020204" pitchFamily="34" charset="0"/>
              <a:buChar char="•"/>
              <a:defRPr>
                <a:solidFill>
                  <a:schemeClr val="tx1">
                    <a:lumMod val="65000"/>
                    <a:lumOff val="35000"/>
                  </a:schemeClr>
                </a:solidFill>
                <a:latin typeface="+mn-lt"/>
              </a:defRPr>
            </a:lvl2pPr>
            <a:lvl3pPr marL="1079973" indent="-251994">
              <a:buClr>
                <a:schemeClr val="tx1">
                  <a:lumMod val="65000"/>
                  <a:lumOff val="35000"/>
                </a:schemeClr>
              </a:buClr>
              <a:buSzPct val="65000"/>
              <a:buFont typeface="Arial" panose="020B0604020202020204" pitchFamily="34" charset="0"/>
              <a:buChar char="•"/>
              <a:defRPr>
                <a:solidFill>
                  <a:schemeClr val="tx1">
                    <a:lumMod val="65000"/>
                    <a:lumOff val="35000"/>
                  </a:schemeClr>
                </a:solidFill>
                <a:latin typeface="+mn-lt"/>
              </a:defRPr>
            </a:lvl3pPr>
            <a:lvl4pPr marL="1403965" indent="-215995">
              <a:buClr>
                <a:schemeClr val="tx1">
                  <a:lumMod val="65000"/>
                  <a:lumOff val="35000"/>
                </a:schemeClr>
              </a:buClr>
              <a:buSzPct val="65000"/>
              <a:buFont typeface="Arial" panose="020B0604020202020204" pitchFamily="34" charset="0"/>
              <a:buChar char="•"/>
              <a:defRPr>
                <a:solidFill>
                  <a:schemeClr val="tx1">
                    <a:lumMod val="65000"/>
                    <a:lumOff val="35000"/>
                  </a:schemeClr>
                </a:solidFill>
                <a:latin typeface="+mn-lt"/>
              </a:defRPr>
            </a:lvl4pPr>
            <a:lvl5pPr marL="1763956" indent="-215995">
              <a:buClr>
                <a:schemeClr val="tx1">
                  <a:lumMod val="65000"/>
                  <a:lumOff val="35000"/>
                </a:schemeClr>
              </a:buClr>
              <a:buSzPct val="65000"/>
              <a:buFont typeface="Arial" panose="020B0604020202020204" pitchFamily="34" charset="0"/>
              <a:buChar char="•"/>
              <a:defRPr>
                <a:solidFill>
                  <a:schemeClr val="tx1">
                    <a:lumMod val="65000"/>
                    <a:lumOff val="35000"/>
                  </a:schemeClr>
                </a:solidFill>
                <a:latin typeface="+mn-lt"/>
              </a:defRPr>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715876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pic>
        <p:nvPicPr>
          <p:cNvPr id="9"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43339" y="6559741"/>
            <a:ext cx="11904000" cy="28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Espace réservé du numéro de diapositive 5"/>
          <p:cNvSpPr>
            <a:spLocks noGrp="1"/>
          </p:cNvSpPr>
          <p:nvPr>
            <p:ph type="sldNum" sz="quarter" idx="12"/>
          </p:nvPr>
        </p:nvSpPr>
        <p:spPr>
          <a:xfrm>
            <a:off x="11376587" y="6510856"/>
            <a:ext cx="589856" cy="365125"/>
          </a:xfrm>
        </p:spPr>
        <p:txBody>
          <a:bodyPr/>
          <a:lstStyle>
            <a:lvl1pPr algn="ctr">
              <a:defRPr sz="900">
                <a:solidFill>
                  <a:srgbClr val="E10D68"/>
                </a:solidFill>
                <a:latin typeface="+mn-lt"/>
              </a:defRPr>
            </a:lvl1pPr>
          </a:lstStyle>
          <a:p>
            <a:pPr>
              <a:defRPr/>
            </a:pPr>
            <a:fld id="{4A176D31-4B03-4801-A658-A9150C84AE77}" type="slidenum">
              <a:rPr lang="fr-FR" smtClean="0"/>
              <a:pPr>
                <a:defRPr/>
              </a:pPr>
              <a:t>‹N°›</a:t>
            </a:fld>
            <a:endParaRPr lang="fr-FR" dirty="0"/>
          </a:p>
        </p:txBody>
      </p:sp>
      <p:sp>
        <p:nvSpPr>
          <p:cNvPr id="2" name="Titre 1"/>
          <p:cNvSpPr>
            <a:spLocks noGrp="1"/>
          </p:cNvSpPr>
          <p:nvPr>
            <p:ph type="title"/>
          </p:nvPr>
        </p:nvSpPr>
        <p:spPr>
          <a:xfrm>
            <a:off x="0" y="-27384"/>
            <a:ext cx="12192000" cy="864096"/>
          </a:xfrm>
          <a:prstGeom prst="rect">
            <a:avLst/>
          </a:prstGeom>
          <a:gradFill>
            <a:gsLst>
              <a:gs pos="29000">
                <a:schemeClr val="bg1"/>
              </a:gs>
              <a:gs pos="93000">
                <a:srgbClr val="E1DDC9"/>
              </a:gs>
              <a:gs pos="100000">
                <a:srgbClr val="DEDBC4"/>
              </a:gs>
            </a:gsLst>
            <a:path path="circle">
              <a:fillToRect l="50000" t="50000" r="50000" b="50000"/>
            </a:path>
          </a:gradFill>
          <a:ln w="12700" cap="sq" cmpd="sng">
            <a:noFill/>
            <a:bevel/>
          </a:ln>
          <a:effectLst/>
          <a:scene3d>
            <a:camera prst="orthographicFront"/>
            <a:lightRig rig="threePt" dir="t"/>
          </a:scene3d>
          <a:sp3d prstMaterial="matte"/>
        </p:spPr>
        <p:style>
          <a:lnRef idx="0">
            <a:schemeClr val="accent6"/>
          </a:lnRef>
          <a:fillRef idx="3">
            <a:schemeClr val="accent6"/>
          </a:fillRef>
          <a:effectRef idx="3">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defRPr lang="fr-FR" sz="4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pPr lvl="0" fontAlgn="base">
              <a:spcAft>
                <a:spcPct val="0"/>
              </a:spcAft>
            </a:pPr>
            <a:r>
              <a:rPr lang="fr-FR" dirty="0"/>
              <a:t>Modifiez le style du titre</a:t>
            </a:r>
          </a:p>
        </p:txBody>
      </p:sp>
    </p:spTree>
    <p:extLst>
      <p:ext uri="{BB962C8B-B14F-4D97-AF65-F5344CB8AC3E}">
        <p14:creationId xmlns:p14="http://schemas.microsoft.com/office/powerpoint/2010/main" val="14795367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3_Diapositive de titre">
    <p:spTree>
      <p:nvGrpSpPr>
        <p:cNvPr id="1" name=""/>
        <p:cNvGrpSpPr/>
        <p:nvPr/>
      </p:nvGrpSpPr>
      <p:grpSpPr>
        <a:xfrm>
          <a:off x="0" y="0"/>
          <a:ext cx="0" cy="0"/>
          <a:chOff x="0" y="0"/>
          <a:chExt cx="0" cy="0"/>
        </a:xfrm>
      </p:grpSpPr>
      <p:sp>
        <p:nvSpPr>
          <p:cNvPr id="11" name="Arrondir un rectangle avec un coin diagonal 10"/>
          <p:cNvSpPr/>
          <p:nvPr userDrawn="1"/>
        </p:nvSpPr>
        <p:spPr>
          <a:xfrm>
            <a:off x="911424" y="1052736"/>
            <a:ext cx="10657184" cy="4680520"/>
          </a:xfrm>
          <a:prstGeom prst="round2DiagRect">
            <a:avLst/>
          </a:prstGeom>
          <a:gradFill>
            <a:gsLst>
              <a:gs pos="0">
                <a:schemeClr val="bg1"/>
              </a:gs>
              <a:gs pos="97000">
                <a:srgbClr val="E2DFCC"/>
              </a:gs>
              <a:gs pos="87000">
                <a:srgbClr val="F2F0E8"/>
              </a:gs>
              <a:gs pos="69000">
                <a:schemeClr val="bg1">
                  <a:lumMod val="77000"/>
                  <a:lumOff val="23000"/>
                </a:schemeClr>
              </a:gs>
              <a:gs pos="100000">
                <a:schemeClr val="bg2">
                  <a:lumMod val="90000"/>
                </a:schemeClr>
              </a:gs>
            </a:gsLst>
            <a:path path="circle">
              <a:fillToRect l="50000" t="50000" r="50000" b="50000"/>
            </a:path>
          </a:gradFill>
          <a:ln w="12700">
            <a:solidFill>
              <a:schemeClr val="accent6">
                <a:lumMod val="75000"/>
                <a:alpha val="12000"/>
              </a:schemeClr>
            </a:solidFill>
          </a:ln>
          <a:effectLst>
            <a:outerShdw blurRad="177800" dist="254000" dir="8100000" algn="tr" rotWithShape="0">
              <a:prstClr val="black">
                <a:alpha val="27000"/>
              </a:prstClr>
            </a:outerShdw>
          </a:effectLst>
          <a:scene3d>
            <a:camera prst="orthographicFront"/>
            <a:lightRig rig="threePt" dir="t"/>
          </a:scene3d>
          <a:sp3d extrusionH="76200" contourW="12700" prstMaterial="metal">
            <a:bevelT w="88900" h="88900"/>
            <a:extrusionClr>
              <a:schemeClr val="bg1"/>
            </a:extrusionClr>
            <a:contourClr>
              <a:schemeClr val="bg2">
                <a:lumMod val="90000"/>
              </a:schemeClr>
            </a:contourClr>
          </a:sp3d>
        </p:spPr>
        <p:style>
          <a:lnRef idx="0">
            <a:schemeClr val="accent6"/>
          </a:lnRef>
          <a:fillRef idx="3">
            <a:schemeClr val="accent6"/>
          </a:fillRef>
          <a:effectRef idx="3">
            <a:schemeClr val="accent6"/>
          </a:effectRef>
          <a:fontRef idx="minor">
            <a:schemeClr val="lt1"/>
          </a:fontRef>
        </p:style>
        <p:txBody>
          <a:bodyPr rtlCol="0" anchor="ctr"/>
          <a:lstStyle/>
          <a:p>
            <a:pPr algn="ctr"/>
            <a:endParaRPr lang="fr-FR" sz="1800"/>
          </a:p>
        </p:txBody>
      </p:sp>
      <p:sp>
        <p:nvSpPr>
          <p:cNvPr id="2" name="Titre 1"/>
          <p:cNvSpPr>
            <a:spLocks noGrp="1"/>
          </p:cNvSpPr>
          <p:nvPr>
            <p:ph type="ctrTitle" hasCustomPrompt="1"/>
          </p:nvPr>
        </p:nvSpPr>
        <p:spPr>
          <a:xfrm>
            <a:off x="1295467" y="2676724"/>
            <a:ext cx="9920912" cy="1040308"/>
          </a:xfrm>
        </p:spPr>
        <p:txBody>
          <a:bodyPr>
            <a:normAutofit/>
          </a:bodyPr>
          <a:lstStyle>
            <a:lvl1pPr>
              <a:defRPr sz="3200" b="1" u="none" cap="none" spc="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defRPr>
            </a:lvl1pPr>
          </a:lstStyle>
          <a:p>
            <a:r>
              <a:rPr lang="fr-FR" dirty="0"/>
              <a:t>Système Automatisé de Gestion</a:t>
            </a:r>
            <a:br>
              <a:rPr lang="fr-FR" dirty="0"/>
            </a:br>
            <a:r>
              <a:rPr lang="fr-FR" dirty="0"/>
              <a:t>des Heures d’Enseignement</a:t>
            </a:r>
          </a:p>
        </p:txBody>
      </p:sp>
      <p:sp>
        <p:nvSpPr>
          <p:cNvPr id="8" name="Rectangle 7"/>
          <p:cNvSpPr/>
          <p:nvPr/>
        </p:nvSpPr>
        <p:spPr>
          <a:xfrm>
            <a:off x="5510480" y="110927"/>
            <a:ext cx="1728192" cy="720080"/>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sz="1800"/>
          </a:p>
        </p:txBody>
      </p:sp>
      <p:cxnSp>
        <p:nvCxnSpPr>
          <p:cNvPr id="12" name="Connecteur droit 11"/>
          <p:cNvCxnSpPr/>
          <p:nvPr userDrawn="1"/>
        </p:nvCxnSpPr>
        <p:spPr>
          <a:xfrm>
            <a:off x="0" y="6165304"/>
            <a:ext cx="12192000" cy="0"/>
          </a:xfrm>
          <a:prstGeom prst="line">
            <a:avLst/>
          </a:prstGeom>
        </p:spPr>
        <p:style>
          <a:lnRef idx="2">
            <a:schemeClr val="accent6"/>
          </a:lnRef>
          <a:fillRef idx="0">
            <a:schemeClr val="accent6"/>
          </a:fillRef>
          <a:effectRef idx="1">
            <a:schemeClr val="accent6"/>
          </a:effectRef>
          <a:fontRef idx="minor">
            <a:schemeClr val="tx1"/>
          </a:fontRef>
        </p:style>
      </p:cxnSp>
      <p:pic>
        <p:nvPicPr>
          <p:cNvPr id="14" name="Picture 7" descr="logo_SAGHE_v1_grand"/>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87700" y="1283273"/>
            <a:ext cx="5816600" cy="139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space réservé du texte 4"/>
          <p:cNvSpPr>
            <a:spLocks noGrp="1"/>
          </p:cNvSpPr>
          <p:nvPr userDrawn="1">
            <p:ph type="body" sz="quarter" idx="12" hasCustomPrompt="1"/>
          </p:nvPr>
        </p:nvSpPr>
        <p:spPr>
          <a:xfrm>
            <a:off x="911428" y="6237312"/>
            <a:ext cx="3168881" cy="576064"/>
          </a:xfrm>
        </p:spPr>
        <p:txBody>
          <a:bodyPr anchor="b">
            <a:normAutofit/>
            <a:scene3d>
              <a:camera prst="orthographicFront"/>
              <a:lightRig rig="soft" dir="t">
                <a:rot lat="0" lon="0" rev="10800000"/>
              </a:lightRig>
            </a:scene3d>
            <a:sp3d>
              <a:bevelT w="27940" h="12700"/>
              <a:contourClr>
                <a:srgbClr val="DDDDDD"/>
              </a:contourClr>
            </a:sp3d>
          </a:bodyPr>
          <a:lstStyle>
            <a:lvl1pPr marL="0" indent="0">
              <a:spcBef>
                <a:spcPts val="0"/>
              </a:spcBef>
              <a:buNone/>
              <a:defRPr sz="2000" b="1" cap="none" spc="151">
                <a:ln w="11430"/>
                <a:solidFill>
                  <a:schemeClr val="bg1">
                    <a:lumMod val="65000"/>
                  </a:schemeClr>
                </a:solidFill>
                <a:effectLst>
                  <a:outerShdw blurRad="25400" algn="tl" rotWithShape="0">
                    <a:srgbClr val="000000">
                      <a:alpha val="43000"/>
                    </a:srgbClr>
                  </a:outerShdw>
                </a:effectLst>
              </a:defRPr>
            </a:lvl1pPr>
          </a:lstStyle>
          <a:p>
            <a:pPr lvl="0"/>
            <a:r>
              <a:rPr lang="fr-FR" dirty="0"/>
              <a:t>Date</a:t>
            </a:r>
          </a:p>
        </p:txBody>
      </p:sp>
      <p:sp>
        <p:nvSpPr>
          <p:cNvPr id="15" name="Espace réservé du texte 4"/>
          <p:cNvSpPr>
            <a:spLocks noGrp="1"/>
          </p:cNvSpPr>
          <p:nvPr userDrawn="1">
            <p:ph type="body" sz="quarter" idx="13" hasCustomPrompt="1"/>
          </p:nvPr>
        </p:nvSpPr>
        <p:spPr>
          <a:xfrm>
            <a:off x="8399730" y="6237312"/>
            <a:ext cx="3168881" cy="576064"/>
          </a:xfrm>
        </p:spPr>
        <p:txBody>
          <a:bodyPr anchor="b">
            <a:noAutofit/>
            <a:scene3d>
              <a:camera prst="orthographicFront"/>
              <a:lightRig rig="soft" dir="t">
                <a:rot lat="0" lon="0" rev="10800000"/>
              </a:lightRig>
            </a:scene3d>
            <a:sp3d>
              <a:bevelT w="27940" h="12700"/>
              <a:contourClr>
                <a:srgbClr val="DDDDDD"/>
              </a:contourClr>
            </a:sp3d>
          </a:bodyPr>
          <a:lstStyle>
            <a:lvl1pPr marL="0" indent="0" algn="r">
              <a:spcBef>
                <a:spcPts val="0"/>
              </a:spcBef>
              <a:buNone/>
              <a:defRPr sz="3200" b="1" cap="none" spc="151">
                <a:ln w="11430"/>
                <a:solidFill>
                  <a:schemeClr val="bg1">
                    <a:lumMod val="65000"/>
                  </a:schemeClr>
                </a:solidFill>
                <a:effectLst>
                  <a:outerShdw blurRad="25400" algn="tl" rotWithShape="0">
                    <a:srgbClr val="000000">
                      <a:alpha val="43000"/>
                    </a:srgbClr>
                  </a:outerShdw>
                </a:effectLst>
              </a:defRPr>
            </a:lvl1pPr>
          </a:lstStyle>
          <a:p>
            <a:pPr lvl="0"/>
            <a:r>
              <a:rPr lang="fr-FR" dirty="0"/>
              <a:t>Lieu</a:t>
            </a:r>
          </a:p>
        </p:txBody>
      </p:sp>
      <p:sp>
        <p:nvSpPr>
          <p:cNvPr id="16" name="Espace réservé du texte 5"/>
          <p:cNvSpPr>
            <a:spLocks noGrp="1"/>
          </p:cNvSpPr>
          <p:nvPr userDrawn="1">
            <p:ph type="body" sz="quarter" idx="14" hasCustomPrompt="1"/>
          </p:nvPr>
        </p:nvSpPr>
        <p:spPr>
          <a:xfrm>
            <a:off x="1295469" y="3933061"/>
            <a:ext cx="9889099" cy="1512069"/>
          </a:xfrm>
        </p:spPr>
        <p:txBody>
          <a:bodyPr anchor="ctr">
            <a:normAutofit/>
            <a:scene3d>
              <a:camera prst="orthographicFront"/>
              <a:lightRig rig="soft" dir="t">
                <a:rot lat="0" lon="0" rev="10800000"/>
              </a:lightRig>
            </a:scene3d>
            <a:sp3d>
              <a:bevelT w="27940" h="12700"/>
              <a:contourClr>
                <a:srgbClr val="DDDDDD"/>
              </a:contourClr>
            </a:sp3d>
          </a:bodyPr>
          <a:lstStyle>
            <a:lvl1pPr marL="0" indent="0" algn="ctr">
              <a:buNone/>
              <a:defRPr sz="3600" b="1" cap="none" spc="151">
                <a:ln w="11430"/>
                <a:solidFill>
                  <a:schemeClr val="bg1">
                    <a:lumMod val="65000"/>
                  </a:schemeClr>
                </a:solidFill>
                <a:effectLst>
                  <a:outerShdw blurRad="25400" algn="tl" rotWithShape="0">
                    <a:srgbClr val="000000">
                      <a:alpha val="43000"/>
                    </a:srgbClr>
                  </a:outerShdw>
                </a:effectLst>
                <a:latin typeface="+mj-lt"/>
              </a:defRPr>
            </a:lvl1pPr>
          </a:lstStyle>
          <a:p>
            <a:pPr lvl="0"/>
            <a:r>
              <a:rPr lang="fr-FR" dirty="0"/>
              <a:t>Titre</a:t>
            </a:r>
          </a:p>
        </p:txBody>
      </p:sp>
      <p:pic>
        <p:nvPicPr>
          <p:cNvPr id="4" name="Imag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415816" y="182441"/>
            <a:ext cx="3360373" cy="600990"/>
          </a:xfrm>
          <a:prstGeom prst="rect">
            <a:avLst/>
          </a:prstGeom>
        </p:spPr>
      </p:pic>
    </p:spTree>
    <p:extLst>
      <p:ext uri="{BB962C8B-B14F-4D97-AF65-F5344CB8AC3E}">
        <p14:creationId xmlns:p14="http://schemas.microsoft.com/office/powerpoint/2010/main" val="187670860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107A10-B7B3-40E8-9C4C-789D94423C12}"/>
              </a:ext>
            </a:extLst>
          </p:cNvPr>
          <p:cNvSpPr>
            <a:spLocks noGrp="1"/>
          </p:cNvSpPr>
          <p:nvPr>
            <p:ph type="title"/>
          </p:nvPr>
        </p:nvSpPr>
        <p:spPr>
          <a:xfrm>
            <a:off x="831851" y="1709742"/>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329A2FD-9102-436A-90AF-DF6E10C5EAB8}"/>
              </a:ext>
            </a:extLst>
          </p:cNvPr>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B921260E-2E0A-4DA4-A37C-C0B69B57CDB6}"/>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DE0CDACD-939E-4BA9-A82F-C52DFE89B9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00340F3-6BDE-4742-848E-562CC94F3F63}"/>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865172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02CF04-1538-4643-B9D1-15C3BD68AC7F}"/>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29CAAF5-274F-43E4-8558-16CE73E4FF10}"/>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5F19D88-C4A2-43A6-9D98-1A822A0F71E5}"/>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16996EA-52BC-4402-90AC-5830233B9C19}"/>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6" name="Espace réservé du pied de page 5">
            <a:extLst>
              <a:ext uri="{FF2B5EF4-FFF2-40B4-BE49-F238E27FC236}">
                <a16:creationId xmlns:a16="http://schemas.microsoft.com/office/drawing/2014/main" id="{4A3F9815-97B4-472A-B512-2BC0B3BBDC6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CB1DF43-A553-486A-9EF3-D14A6FB006A7}"/>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3507744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393758-F6CC-4CDD-91C7-D5F5497DBE10}"/>
              </a:ext>
            </a:extLst>
          </p:cNvPr>
          <p:cNvSpPr>
            <a:spLocks noGrp="1"/>
          </p:cNvSpPr>
          <p:nvPr>
            <p:ph type="title"/>
          </p:nvPr>
        </p:nvSpPr>
        <p:spPr>
          <a:xfrm>
            <a:off x="839788" y="365129"/>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9D3DA27-BA55-482B-9FF5-C2ACF093FD74}"/>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06BC3526-509C-4311-BE95-673B5E2C886A}"/>
              </a:ext>
            </a:extLst>
          </p:cNvPr>
          <p:cNvSpPr>
            <a:spLocks noGrp="1"/>
          </p:cNvSpPr>
          <p:nvPr>
            <p:ph sz="half" idx="2"/>
          </p:nvPr>
        </p:nvSpPr>
        <p:spPr>
          <a:xfrm>
            <a:off x="839789"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E7D498EB-0D43-44C1-BEDC-C971A42DD82E}"/>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8891D44-FCE9-48D0-9A91-2EF46381E2BC}"/>
              </a:ext>
            </a:extLst>
          </p:cNvPr>
          <p:cNvSpPr>
            <a:spLocks noGrp="1"/>
          </p:cNvSpPr>
          <p:nvPr>
            <p:ph sz="quarter" idx="4"/>
          </p:nvPr>
        </p:nvSpPr>
        <p:spPr>
          <a:xfrm>
            <a:off x="6172202"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BEE83FC9-1F5D-4362-B57A-F70D351C1C32}"/>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8" name="Espace réservé du pied de page 7">
            <a:extLst>
              <a:ext uri="{FF2B5EF4-FFF2-40B4-BE49-F238E27FC236}">
                <a16:creationId xmlns:a16="http://schemas.microsoft.com/office/drawing/2014/main" id="{63E875A1-1916-4CBE-8141-BC9BB23EA6A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A4674C46-3FB4-4627-944F-76559DE459AF}"/>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2720284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A4BCE0-02B1-4028-AB60-7DF8D5EF2074}"/>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E51349E-AAD1-471B-A6E1-39A82C06D409}"/>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4" name="Espace réservé du pied de page 3">
            <a:extLst>
              <a:ext uri="{FF2B5EF4-FFF2-40B4-BE49-F238E27FC236}">
                <a16:creationId xmlns:a16="http://schemas.microsoft.com/office/drawing/2014/main" id="{14134172-42B5-4070-9319-8FFC05C5911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AD3D74C-0CBC-4D75-9C87-0934146F833A}"/>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811955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B41D327-86D5-4A96-8C0A-3A45FF9B9AF0}"/>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3" name="Espace réservé du pied de page 2">
            <a:extLst>
              <a:ext uri="{FF2B5EF4-FFF2-40B4-BE49-F238E27FC236}">
                <a16:creationId xmlns:a16="http://schemas.microsoft.com/office/drawing/2014/main" id="{161F729E-4855-4890-B81C-048797D02B6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9989DF4-0E4F-42EB-9B27-A02168DD3F04}"/>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2594394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3A49C5-205B-49E7-83D0-B3EDAAED56D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4822D60-7856-4AB6-985C-73AB64AFF0FA}"/>
              </a:ext>
            </a:extLst>
          </p:cNvPr>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1F6E7B9-572E-425E-B430-BF7D8343D2EC}"/>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0E31984-35BA-4C3F-AE37-20ED66EE09D5}"/>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6" name="Espace réservé du pied de page 5">
            <a:extLst>
              <a:ext uri="{FF2B5EF4-FFF2-40B4-BE49-F238E27FC236}">
                <a16:creationId xmlns:a16="http://schemas.microsoft.com/office/drawing/2014/main" id="{3BF1CC8C-0EF2-43F2-863D-F38ED9FCE34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DC4796C-D9F1-4915-8F8A-714B756BD237}"/>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2607405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89F21E-576C-476A-8A47-8833EB0B96A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87DC24E-3E45-48A3-8103-FB5DA04CCD09}"/>
              </a:ext>
            </a:extLst>
          </p:cNvPr>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fr-FR"/>
          </a:p>
        </p:txBody>
      </p:sp>
      <p:sp>
        <p:nvSpPr>
          <p:cNvPr id="4" name="Espace réservé du texte 3">
            <a:extLst>
              <a:ext uri="{FF2B5EF4-FFF2-40B4-BE49-F238E27FC236}">
                <a16:creationId xmlns:a16="http://schemas.microsoft.com/office/drawing/2014/main" id="{8224A56D-61A6-4AEA-9D39-51340D9852D3}"/>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4F301FD5-94AD-4549-8EA2-F997F95E4CEC}"/>
              </a:ext>
            </a:extLst>
          </p:cNvPr>
          <p:cNvSpPr>
            <a:spLocks noGrp="1"/>
          </p:cNvSpPr>
          <p:nvPr>
            <p:ph type="dt" sz="half" idx="10"/>
          </p:nvPr>
        </p:nvSpPr>
        <p:spPr/>
        <p:txBody>
          <a:bodyPr/>
          <a:lstStyle/>
          <a:p>
            <a:fld id="{5E583C04-5018-456D-922D-C67FD895CC57}" type="datetimeFigureOut">
              <a:rPr lang="fr-FR" smtClean="0"/>
              <a:t>23/04/2024</a:t>
            </a:fld>
            <a:endParaRPr lang="fr-FR"/>
          </a:p>
        </p:txBody>
      </p:sp>
      <p:sp>
        <p:nvSpPr>
          <p:cNvPr id="6" name="Espace réservé du pied de page 5">
            <a:extLst>
              <a:ext uri="{FF2B5EF4-FFF2-40B4-BE49-F238E27FC236}">
                <a16:creationId xmlns:a16="http://schemas.microsoft.com/office/drawing/2014/main" id="{ECCCC51A-1425-4908-B68A-171F7FF0C08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CE6C367-795C-4578-90E3-4E343A7C8B16}"/>
              </a:ext>
            </a:extLst>
          </p:cNvPr>
          <p:cNvSpPr>
            <a:spLocks noGrp="1"/>
          </p:cNvSpPr>
          <p:nvPr>
            <p:ph type="sldNum" sz="quarter" idx="12"/>
          </p:nvPr>
        </p:nvSpPr>
        <p:spPr/>
        <p:txBody>
          <a:bodyPr/>
          <a:lstStyle/>
          <a:p>
            <a:fld id="{79863978-3B19-4CC8-B42E-0C0A2EFCC5CA}" type="slidenum">
              <a:rPr lang="fr-FR" smtClean="0"/>
              <a:t>‹N°›</a:t>
            </a:fld>
            <a:endParaRPr lang="fr-FR"/>
          </a:p>
        </p:txBody>
      </p:sp>
    </p:spTree>
    <p:extLst>
      <p:ext uri="{BB962C8B-B14F-4D97-AF65-F5344CB8AC3E}">
        <p14:creationId xmlns:p14="http://schemas.microsoft.com/office/powerpoint/2010/main" val="1404161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3.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2F272CF-8AC3-4D4E-8441-86AB18F8DBB4}"/>
              </a:ext>
            </a:extLst>
          </p:cNvPr>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22E5192-5B3C-410B-9ED7-AD3FFE283D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9850D78-1F5B-4EC2-9980-5B053CBD3555}"/>
              </a:ext>
            </a:extLst>
          </p:cNvPr>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583C04-5018-456D-922D-C67FD895CC57}" type="datetimeFigureOut">
              <a:rPr lang="fr-FR" smtClean="0"/>
              <a:t>23/04/2024</a:t>
            </a:fld>
            <a:endParaRPr lang="fr-FR"/>
          </a:p>
        </p:txBody>
      </p:sp>
      <p:sp>
        <p:nvSpPr>
          <p:cNvPr id="5" name="Espace réservé du pied de page 4">
            <a:extLst>
              <a:ext uri="{FF2B5EF4-FFF2-40B4-BE49-F238E27FC236}">
                <a16:creationId xmlns:a16="http://schemas.microsoft.com/office/drawing/2014/main" id="{61409875-3667-4ED4-9800-402C4314D8F4}"/>
              </a:ext>
            </a:extLst>
          </p:cNvPr>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6F5FB36-DC0F-4E47-8084-D0CB082752C8}"/>
              </a:ext>
            </a:extLst>
          </p:cNvPr>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863978-3B19-4CC8-B42E-0C0A2EFCC5CA}" type="slidenum">
              <a:rPr lang="fr-FR" smtClean="0"/>
              <a:t>‹N°›</a:t>
            </a:fld>
            <a:endParaRPr lang="fr-FR"/>
          </a:p>
        </p:txBody>
      </p:sp>
    </p:spTree>
    <p:extLst>
      <p:ext uri="{BB962C8B-B14F-4D97-AF65-F5344CB8AC3E}">
        <p14:creationId xmlns:p14="http://schemas.microsoft.com/office/powerpoint/2010/main" val="2674889106"/>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Image 7" descr="bandeau-logo-UT2J-bas.png"/>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0" y="5601876"/>
            <a:ext cx="12192000" cy="1283368"/>
          </a:xfrm>
          <a:prstGeom prst="rect">
            <a:avLst/>
          </a:prstGeom>
        </p:spPr>
      </p:pic>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609600" y="1600206"/>
            <a:ext cx="10972800" cy="3997596"/>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numéro de diapositive 5"/>
          <p:cNvSpPr>
            <a:spLocks noGrp="1"/>
          </p:cNvSpPr>
          <p:nvPr>
            <p:ph type="sldNum" sz="quarter" idx="4"/>
          </p:nvPr>
        </p:nvSpPr>
        <p:spPr>
          <a:xfrm>
            <a:off x="8737600" y="6356361"/>
            <a:ext cx="28448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A746550E-9891-E040-A3BF-5B1C2F201AEF}" type="slidenum">
              <a:rPr lang="fr-FR" smtClean="0"/>
              <a:t>‹N°›</a:t>
            </a:fld>
            <a:endParaRPr lang="fr-FR" dirty="0"/>
          </a:p>
        </p:txBody>
      </p:sp>
      <p:sp>
        <p:nvSpPr>
          <p:cNvPr id="9" name="Espace réservé de la date 8"/>
          <p:cNvSpPr>
            <a:spLocks noGrp="1"/>
          </p:cNvSpPr>
          <p:nvPr>
            <p:ph type="dt" sz="half" idx="2"/>
          </p:nvPr>
        </p:nvSpPr>
        <p:spPr>
          <a:xfrm>
            <a:off x="8737600" y="5987161"/>
            <a:ext cx="2844800" cy="365125"/>
          </a:xfrm>
          <a:prstGeom prst="rect">
            <a:avLst/>
          </a:prstGeom>
        </p:spPr>
        <p:txBody>
          <a:bodyPr vert="horz" lIns="91440" tIns="45720" rIns="91440" bIns="45720" rtlCol="0" anchor="ctr"/>
          <a:lstStyle>
            <a:lvl1pPr algn="r">
              <a:defRPr sz="1108">
                <a:solidFill>
                  <a:schemeClr val="tx1">
                    <a:tint val="75000"/>
                  </a:schemeClr>
                </a:solidFill>
              </a:defRPr>
            </a:lvl1pPr>
          </a:lstStyle>
          <a:p>
            <a:fld id="{144F9983-6937-EB4B-BF11-BD9A2F794FFD}" type="datetimeFigureOut">
              <a:rPr lang="fr-FR" smtClean="0"/>
              <a:pPr/>
              <a:t>23/04/2024</a:t>
            </a:fld>
            <a:endParaRPr lang="fr-FR" dirty="0"/>
          </a:p>
        </p:txBody>
      </p:sp>
      <p:pic>
        <p:nvPicPr>
          <p:cNvPr id="7" name="Image 6" descr="bandeau-logo-UT2J-bas.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0" y="5601876"/>
            <a:ext cx="12192000" cy="1283368"/>
          </a:xfrm>
          <a:prstGeom prst="rect">
            <a:avLst/>
          </a:prstGeom>
        </p:spPr>
      </p:pic>
    </p:spTree>
    <p:extLst>
      <p:ext uri="{BB962C8B-B14F-4D97-AF65-F5344CB8AC3E}">
        <p14:creationId xmlns:p14="http://schemas.microsoft.com/office/powerpoint/2010/main" val="1844176687"/>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Lst>
  <p:hf sldNum="0" hdr="0" ftr="0" dt="0"/>
  <p:txStyles>
    <p:titleStyle>
      <a:lvl1pPr algn="ctr" defTabSz="422031" rtl="0" eaLnBrk="1" latinLnBrk="0" hangingPunct="1">
        <a:spcBef>
          <a:spcPct val="0"/>
        </a:spcBef>
        <a:buNone/>
        <a:defRPr sz="4063" kern="1200">
          <a:solidFill>
            <a:schemeClr val="tx1"/>
          </a:solidFill>
          <a:latin typeface="+mj-lt"/>
          <a:ea typeface="+mj-ea"/>
          <a:cs typeface="+mj-cs"/>
        </a:defRPr>
      </a:lvl1pPr>
    </p:titleStyle>
    <p:bodyStyle>
      <a:lvl1pPr marL="316523" indent="-316523" algn="l" defTabSz="422031" rtl="0" eaLnBrk="1" latinLnBrk="0" hangingPunct="1">
        <a:spcBef>
          <a:spcPct val="20000"/>
        </a:spcBef>
        <a:buFont typeface="Arial"/>
        <a:buChar char="•"/>
        <a:defRPr sz="2955" kern="1200">
          <a:solidFill>
            <a:schemeClr val="tx1"/>
          </a:solidFill>
          <a:latin typeface="+mn-lt"/>
          <a:ea typeface="+mn-ea"/>
          <a:cs typeface="+mn-cs"/>
        </a:defRPr>
      </a:lvl1pPr>
      <a:lvl2pPr marL="685800" indent="-263769" algn="l" defTabSz="422031" rtl="0" eaLnBrk="1" latinLnBrk="0" hangingPunct="1">
        <a:spcBef>
          <a:spcPct val="20000"/>
        </a:spcBef>
        <a:buFont typeface="Arial"/>
        <a:buChar char="–"/>
        <a:defRPr sz="2585" kern="1200">
          <a:solidFill>
            <a:schemeClr val="tx1"/>
          </a:solidFill>
          <a:latin typeface="+mn-lt"/>
          <a:ea typeface="+mn-ea"/>
          <a:cs typeface="+mn-cs"/>
        </a:defRPr>
      </a:lvl2pPr>
      <a:lvl3pPr marL="1055076" indent="-211016" algn="l" defTabSz="422031" rtl="0" eaLnBrk="1" latinLnBrk="0" hangingPunct="1">
        <a:spcBef>
          <a:spcPct val="20000"/>
        </a:spcBef>
        <a:buFont typeface="Arial"/>
        <a:buChar char="•"/>
        <a:defRPr sz="2215" kern="1200">
          <a:solidFill>
            <a:schemeClr val="tx1"/>
          </a:solidFill>
          <a:latin typeface="+mn-lt"/>
          <a:ea typeface="+mn-ea"/>
          <a:cs typeface="+mn-cs"/>
        </a:defRPr>
      </a:lvl3pPr>
      <a:lvl4pPr marL="1477108" indent="-211016" algn="l" defTabSz="422031" rtl="0" eaLnBrk="1" latinLnBrk="0" hangingPunct="1">
        <a:spcBef>
          <a:spcPct val="20000"/>
        </a:spcBef>
        <a:buFont typeface="Arial"/>
        <a:buChar char="–"/>
        <a:defRPr sz="1847" kern="1200">
          <a:solidFill>
            <a:schemeClr val="tx1"/>
          </a:solidFill>
          <a:latin typeface="+mn-lt"/>
          <a:ea typeface="+mn-ea"/>
          <a:cs typeface="+mn-cs"/>
        </a:defRPr>
      </a:lvl4pPr>
      <a:lvl5pPr marL="1899139" indent="-211016" algn="l" defTabSz="422031" rtl="0" eaLnBrk="1" latinLnBrk="0" hangingPunct="1">
        <a:spcBef>
          <a:spcPct val="20000"/>
        </a:spcBef>
        <a:buFont typeface="Arial"/>
        <a:buChar char="»"/>
        <a:defRPr sz="1847" kern="1200">
          <a:solidFill>
            <a:schemeClr val="tx1"/>
          </a:solidFill>
          <a:latin typeface="+mn-lt"/>
          <a:ea typeface="+mn-ea"/>
          <a:cs typeface="+mn-cs"/>
        </a:defRPr>
      </a:lvl5pPr>
      <a:lvl6pPr marL="2321169" indent="-211016" algn="l" defTabSz="422031" rtl="0" eaLnBrk="1" latinLnBrk="0" hangingPunct="1">
        <a:spcBef>
          <a:spcPct val="20000"/>
        </a:spcBef>
        <a:buFont typeface="Arial"/>
        <a:buChar char="•"/>
        <a:defRPr sz="1847" kern="1200">
          <a:solidFill>
            <a:schemeClr val="tx1"/>
          </a:solidFill>
          <a:latin typeface="+mn-lt"/>
          <a:ea typeface="+mn-ea"/>
          <a:cs typeface="+mn-cs"/>
        </a:defRPr>
      </a:lvl6pPr>
      <a:lvl7pPr marL="2743201" indent="-211016" algn="l" defTabSz="422031" rtl="0" eaLnBrk="1" latinLnBrk="0" hangingPunct="1">
        <a:spcBef>
          <a:spcPct val="20000"/>
        </a:spcBef>
        <a:buFont typeface="Arial"/>
        <a:buChar char="•"/>
        <a:defRPr sz="1847" kern="1200">
          <a:solidFill>
            <a:schemeClr val="tx1"/>
          </a:solidFill>
          <a:latin typeface="+mn-lt"/>
          <a:ea typeface="+mn-ea"/>
          <a:cs typeface="+mn-cs"/>
        </a:defRPr>
      </a:lvl7pPr>
      <a:lvl8pPr marL="3165232" indent="-211016" algn="l" defTabSz="422031" rtl="0" eaLnBrk="1" latinLnBrk="0" hangingPunct="1">
        <a:spcBef>
          <a:spcPct val="20000"/>
        </a:spcBef>
        <a:buFont typeface="Arial"/>
        <a:buChar char="•"/>
        <a:defRPr sz="1847" kern="1200">
          <a:solidFill>
            <a:schemeClr val="tx1"/>
          </a:solidFill>
          <a:latin typeface="+mn-lt"/>
          <a:ea typeface="+mn-ea"/>
          <a:cs typeface="+mn-cs"/>
        </a:defRPr>
      </a:lvl8pPr>
      <a:lvl9pPr marL="3587261" indent="-211016" algn="l" defTabSz="422031" rtl="0" eaLnBrk="1" latinLnBrk="0" hangingPunct="1">
        <a:spcBef>
          <a:spcPct val="20000"/>
        </a:spcBef>
        <a:buFont typeface="Arial"/>
        <a:buChar char="•"/>
        <a:defRPr sz="1847" kern="1200">
          <a:solidFill>
            <a:schemeClr val="tx1"/>
          </a:solidFill>
          <a:latin typeface="+mn-lt"/>
          <a:ea typeface="+mn-ea"/>
          <a:cs typeface="+mn-cs"/>
        </a:defRPr>
      </a:lvl9pPr>
    </p:bodyStyle>
    <p:otherStyle>
      <a:defPPr>
        <a:defRPr lang="fr-FR"/>
      </a:defPPr>
      <a:lvl1pPr marL="0" algn="l" defTabSz="422031" rtl="0" eaLnBrk="1" latinLnBrk="0" hangingPunct="1">
        <a:defRPr sz="1663" kern="1200">
          <a:solidFill>
            <a:schemeClr val="tx1"/>
          </a:solidFill>
          <a:latin typeface="+mn-lt"/>
          <a:ea typeface="+mn-ea"/>
          <a:cs typeface="+mn-cs"/>
        </a:defRPr>
      </a:lvl1pPr>
      <a:lvl2pPr marL="422031" algn="l" defTabSz="422031" rtl="0" eaLnBrk="1" latinLnBrk="0" hangingPunct="1">
        <a:defRPr sz="1663" kern="1200">
          <a:solidFill>
            <a:schemeClr val="tx1"/>
          </a:solidFill>
          <a:latin typeface="+mn-lt"/>
          <a:ea typeface="+mn-ea"/>
          <a:cs typeface="+mn-cs"/>
        </a:defRPr>
      </a:lvl2pPr>
      <a:lvl3pPr marL="844062" algn="l" defTabSz="422031" rtl="0" eaLnBrk="1" latinLnBrk="0" hangingPunct="1">
        <a:defRPr sz="1663" kern="1200">
          <a:solidFill>
            <a:schemeClr val="tx1"/>
          </a:solidFill>
          <a:latin typeface="+mn-lt"/>
          <a:ea typeface="+mn-ea"/>
          <a:cs typeface="+mn-cs"/>
        </a:defRPr>
      </a:lvl3pPr>
      <a:lvl4pPr marL="1266092" algn="l" defTabSz="422031" rtl="0" eaLnBrk="1" latinLnBrk="0" hangingPunct="1">
        <a:defRPr sz="1663" kern="1200">
          <a:solidFill>
            <a:schemeClr val="tx1"/>
          </a:solidFill>
          <a:latin typeface="+mn-lt"/>
          <a:ea typeface="+mn-ea"/>
          <a:cs typeface="+mn-cs"/>
        </a:defRPr>
      </a:lvl4pPr>
      <a:lvl5pPr marL="1688123" algn="l" defTabSz="422031" rtl="0" eaLnBrk="1" latinLnBrk="0" hangingPunct="1">
        <a:defRPr sz="1663" kern="1200">
          <a:solidFill>
            <a:schemeClr val="tx1"/>
          </a:solidFill>
          <a:latin typeface="+mn-lt"/>
          <a:ea typeface="+mn-ea"/>
          <a:cs typeface="+mn-cs"/>
        </a:defRPr>
      </a:lvl5pPr>
      <a:lvl6pPr marL="2110154" algn="l" defTabSz="422031" rtl="0" eaLnBrk="1" latinLnBrk="0" hangingPunct="1">
        <a:defRPr sz="1663" kern="1200">
          <a:solidFill>
            <a:schemeClr val="tx1"/>
          </a:solidFill>
          <a:latin typeface="+mn-lt"/>
          <a:ea typeface="+mn-ea"/>
          <a:cs typeface="+mn-cs"/>
        </a:defRPr>
      </a:lvl6pPr>
      <a:lvl7pPr marL="2532185" algn="l" defTabSz="422031" rtl="0" eaLnBrk="1" latinLnBrk="0" hangingPunct="1">
        <a:defRPr sz="1663" kern="1200">
          <a:solidFill>
            <a:schemeClr val="tx1"/>
          </a:solidFill>
          <a:latin typeface="+mn-lt"/>
          <a:ea typeface="+mn-ea"/>
          <a:cs typeface="+mn-cs"/>
        </a:defRPr>
      </a:lvl7pPr>
      <a:lvl8pPr marL="2954215" algn="l" defTabSz="422031" rtl="0" eaLnBrk="1" latinLnBrk="0" hangingPunct="1">
        <a:defRPr sz="1663" kern="1200">
          <a:solidFill>
            <a:schemeClr val="tx1"/>
          </a:solidFill>
          <a:latin typeface="+mn-lt"/>
          <a:ea typeface="+mn-ea"/>
          <a:cs typeface="+mn-cs"/>
        </a:defRPr>
      </a:lvl8pPr>
      <a:lvl9pPr marL="3376246" algn="l" defTabSz="422031" rtl="0" eaLnBrk="1" latinLnBrk="0" hangingPunct="1">
        <a:defRPr sz="166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fr-FR"/>
          </a:p>
        </p:txBody>
      </p:sp>
      <p:sp>
        <p:nvSpPr>
          <p:cNvPr id="5" name="Espace réservé du pied de page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fr-FR"/>
          </a:p>
        </p:txBody>
      </p:sp>
      <p:sp>
        <p:nvSpPr>
          <p:cNvPr id="6" name="Espace réservé du numéro de diapositive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71D28FC-B03A-4CC4-A5F5-9C8F108D1605}" type="slidenum">
              <a:rPr lang="fr-FR" smtClean="0"/>
              <a:pPr>
                <a:defRPr/>
              </a:pPr>
              <a:t>‹N°›</a:t>
            </a:fld>
            <a:endParaRPr lang="fr-FR"/>
          </a:p>
        </p:txBody>
      </p:sp>
    </p:spTree>
    <p:extLst>
      <p:ext uri="{BB962C8B-B14F-4D97-AF65-F5344CB8AC3E}">
        <p14:creationId xmlns:p14="http://schemas.microsoft.com/office/powerpoint/2010/main" val="112339287"/>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Lst>
  <p:hf hdr="0" ftr="0" dt="0"/>
  <p:txStyles>
    <p:titleStyle>
      <a:lvl1pPr algn="ctr" defTabSz="914377"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914377"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32" indent="-285744" algn="l" defTabSz="914377"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71" indent="-228594" algn="l" defTabSz="914377"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60"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49"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37"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39956" y="1170265"/>
            <a:ext cx="8900356" cy="4005952"/>
          </a:xfrm>
          <a:prstGeom prst="rect">
            <a:avLst/>
          </a:prstGeom>
          <a:noFill/>
          <a:effectLst/>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fr-FR" sz="1900">
              <a:solidFill>
                <a:prstClr val="white"/>
              </a:solidFill>
              <a:latin typeface="Calibri"/>
            </a:endParaRPr>
          </a:p>
        </p:txBody>
      </p:sp>
      <p:sp>
        <p:nvSpPr>
          <p:cNvPr id="5122" name="Rectangle 2"/>
          <p:cNvSpPr>
            <a:spLocks noGrp="1" noChangeArrowheads="1"/>
          </p:cNvSpPr>
          <p:nvPr>
            <p:ph type="ctrTitle"/>
          </p:nvPr>
        </p:nvSpPr>
        <p:spPr>
          <a:xfrm>
            <a:off x="1598896" y="4153804"/>
            <a:ext cx="8977420" cy="1296491"/>
          </a:xfrm>
        </p:spPr>
        <p:txBody>
          <a:bodyPr>
            <a:normAutofit/>
          </a:bodyPr>
          <a:lstStyle/>
          <a:p>
            <a:pPr algn="ctr" eaLnBrk="1" hangingPunct="1"/>
            <a:r>
              <a:rPr lang="fr-FR" sz="2400" b="1" dirty="0">
                <a:solidFill>
                  <a:schemeClr val="accent1">
                    <a:lumMod val="75000"/>
                  </a:schemeClr>
                </a:solidFill>
                <a:latin typeface="Century Gothic" panose="020B0502020202020204" pitchFamily="34" charset="0"/>
              </a:rPr>
              <a:t>Proposition de dispositif de traitement des signalements</a:t>
            </a:r>
          </a:p>
        </p:txBody>
      </p:sp>
      <p:pic>
        <p:nvPicPr>
          <p:cNvPr id="2" name="Picture 2"/>
          <p:cNvPicPr>
            <a:picLocks noChangeAspect="1" noChangeArrowheads="1"/>
          </p:cNvPicPr>
          <p:nvPr/>
        </p:nvPicPr>
        <p:blipFill>
          <a:blip r:embed="rId3" cstate="print"/>
          <a:srcRect/>
          <a:stretch>
            <a:fillRect/>
          </a:stretch>
        </p:blipFill>
        <p:spPr bwMode="auto">
          <a:xfrm>
            <a:off x="1639956" y="1170265"/>
            <a:ext cx="8900356" cy="3244923"/>
          </a:xfrm>
          <a:prstGeom prst="rect">
            <a:avLst/>
          </a:prstGeom>
          <a:noFill/>
          <a:ln w="9525">
            <a:noFill/>
            <a:miter lim="800000"/>
            <a:headEnd/>
            <a:tailEnd/>
          </a:ln>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11038" y="188640"/>
            <a:ext cx="3169927" cy="755907"/>
          </a:xfrm>
          <a:prstGeom prst="rect">
            <a:avLst/>
          </a:prstGeom>
        </p:spPr>
      </p:pic>
      <p:pic>
        <p:nvPicPr>
          <p:cNvPr id="5" name="Image 4">
            <a:extLst>
              <a:ext uri="{FF2B5EF4-FFF2-40B4-BE49-F238E27FC236}">
                <a16:creationId xmlns:a16="http://schemas.microsoft.com/office/drawing/2014/main" id="{7CD89019-2B96-B12D-628F-76FFA00F65F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913" y="5424289"/>
            <a:ext cx="12285825" cy="1595213"/>
          </a:xfrm>
          <a:prstGeom prst="rect">
            <a:avLst/>
          </a:prstGeom>
        </p:spPr>
      </p:pic>
      <p:sp>
        <p:nvSpPr>
          <p:cNvPr id="7" name="ZoneTexte 6">
            <a:extLst>
              <a:ext uri="{FF2B5EF4-FFF2-40B4-BE49-F238E27FC236}">
                <a16:creationId xmlns:a16="http://schemas.microsoft.com/office/drawing/2014/main" id="{3A5C6474-F284-733E-C02C-10667D88BC44}"/>
              </a:ext>
            </a:extLst>
          </p:cNvPr>
          <p:cNvSpPr txBox="1"/>
          <p:nvPr/>
        </p:nvSpPr>
        <p:spPr>
          <a:xfrm>
            <a:off x="9106629" y="6116742"/>
            <a:ext cx="1675319" cy="369332"/>
          </a:xfrm>
          <a:prstGeom prst="rect">
            <a:avLst/>
          </a:prstGeom>
          <a:noFill/>
        </p:spPr>
        <p:txBody>
          <a:bodyPr wrap="square" rtlCol="0">
            <a:spAutoFit/>
          </a:bodyPr>
          <a:lstStyle/>
          <a:p>
            <a:r>
              <a:rPr lang="fr-FR" b="1" dirty="0">
                <a:solidFill>
                  <a:schemeClr val="accent3">
                    <a:lumMod val="75000"/>
                  </a:schemeClr>
                </a:solidFill>
                <a:latin typeface="Century Gothic" panose="020B0502020202020204" pitchFamily="34" charset="0"/>
              </a:rPr>
              <a:t>Avril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35685"/>
            <a:ext cx="11410091" cy="523220"/>
          </a:xfrm>
          <a:prstGeom prst="rect">
            <a:avLst/>
          </a:prstGeom>
          <a:noFill/>
        </p:spPr>
        <p:txBody>
          <a:bodyPr wrap="square" rtlCol="0">
            <a:spAutoFit/>
          </a:bodyPr>
          <a:lstStyle/>
          <a:p>
            <a:pPr algn="r"/>
            <a:r>
              <a:rPr lang="fr-FR" sz="2800" dirty="0">
                <a:solidFill>
                  <a:schemeClr val="accent1">
                    <a:lumMod val="75000"/>
                  </a:schemeClr>
                </a:solidFill>
              </a:rPr>
              <a:t>4. Phase d’écoute (4/4)</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5619" y="989291"/>
            <a:ext cx="11062224" cy="5232202"/>
          </a:xfrm>
          <a:prstGeom prst="rect">
            <a:avLst/>
          </a:prstGeom>
          <a:noFill/>
        </p:spPr>
        <p:txBody>
          <a:bodyPr wrap="square" rtlCol="0">
            <a:spAutoFit/>
          </a:bodyPr>
          <a:lstStyle/>
          <a:p>
            <a:pPr marL="742932" lvl="1" indent="-285744" algn="just">
              <a:spcAft>
                <a:spcPts val="600"/>
              </a:spcAft>
              <a:buFontTx/>
              <a:buChar char="-"/>
            </a:pPr>
            <a:r>
              <a:rPr lang="fr-FR" sz="1900" b="1" dirty="0">
                <a:solidFill>
                  <a:schemeClr val="accent1">
                    <a:lumMod val="75000"/>
                  </a:schemeClr>
                </a:solidFill>
              </a:rPr>
              <a:t>Cadre de confidentialité : </a:t>
            </a:r>
          </a:p>
          <a:p>
            <a:pPr marL="1200121" lvl="2" indent="-285744" algn="just">
              <a:spcAft>
                <a:spcPts val="600"/>
              </a:spcAft>
              <a:buFontTx/>
              <a:buChar char="-"/>
            </a:pPr>
            <a:r>
              <a:rPr lang="fr-FR" sz="1900" dirty="0">
                <a:solidFill>
                  <a:schemeClr val="accent1">
                    <a:lumMod val="75000"/>
                  </a:schemeClr>
                </a:solidFill>
              </a:rPr>
              <a:t>Propositions :</a:t>
            </a:r>
          </a:p>
          <a:p>
            <a:pPr marL="1657321" lvl="3" indent="-285744" algn="just">
              <a:spcAft>
                <a:spcPts val="600"/>
              </a:spcAft>
              <a:buFontTx/>
              <a:buChar char="-"/>
            </a:pPr>
            <a:r>
              <a:rPr lang="fr-FR" sz="1900" dirty="0">
                <a:solidFill>
                  <a:schemeClr val="accent1">
                    <a:lumMod val="75000"/>
                  </a:schemeClr>
                </a:solidFill>
              </a:rPr>
              <a:t>Le dispositif d’écoute doit pouvoir accueillir toutes les démarches de signalement, même celles ne souhaitant pas participer à une procédure de traitement administratif ou juridique.</a:t>
            </a:r>
          </a:p>
          <a:p>
            <a:pPr marL="1657321" lvl="3" indent="-285744" algn="just">
              <a:spcAft>
                <a:spcPts val="600"/>
              </a:spcAft>
              <a:buFontTx/>
              <a:buChar char="-"/>
            </a:pPr>
            <a:r>
              <a:rPr lang="fr-FR" sz="1900" dirty="0">
                <a:solidFill>
                  <a:schemeClr val="accent1">
                    <a:lumMod val="75000"/>
                  </a:schemeClr>
                </a:solidFill>
              </a:rPr>
              <a:t>La phase d’écoute n’est pas une phase d’enquête. Une fois le rapport d’écoute rédigé, le référent signalement thématique le transmet au référent signalement établissement et à la DAJI, s’il a l’accord du déclarant.</a:t>
            </a:r>
          </a:p>
          <a:p>
            <a:pPr marL="1657321" lvl="3" indent="-285744" algn="just">
              <a:spcAft>
                <a:spcPts val="600"/>
              </a:spcAft>
              <a:buFontTx/>
              <a:buChar char="-"/>
            </a:pPr>
            <a:r>
              <a:rPr lang="fr-FR" sz="1900" dirty="0">
                <a:solidFill>
                  <a:schemeClr val="accent1">
                    <a:lumMod val="75000"/>
                  </a:schemeClr>
                </a:solidFill>
              </a:rPr>
              <a:t>En cas de « péril imminent » pour la victime ou en cas de crime ou de délit sur une personne vulnérable, le référent signalement thématique transmettra le rapport d’écoute même si le déclarant ne le souhaite pas. (à préciser)</a:t>
            </a:r>
          </a:p>
          <a:p>
            <a:pPr marL="1657321" lvl="3" indent="-285744" algn="just">
              <a:spcAft>
                <a:spcPts val="600"/>
              </a:spcAft>
              <a:buFontTx/>
              <a:buChar char="-"/>
            </a:pPr>
            <a:r>
              <a:rPr lang="fr-FR" sz="1900" dirty="0">
                <a:solidFill>
                  <a:schemeClr val="accent1">
                    <a:lumMod val="75000"/>
                  </a:schemeClr>
                </a:solidFill>
              </a:rPr>
              <a:t>Il sera nécessaire d‘informer avant l’écoute, les personnes à l’origine d’un signalement sur le cadre de confidentialité.</a:t>
            </a:r>
          </a:p>
          <a:p>
            <a:pPr marL="1657321" lvl="3" indent="-285744" algn="just">
              <a:spcAft>
                <a:spcPts val="600"/>
              </a:spcAft>
              <a:buFontTx/>
              <a:buChar char="-"/>
            </a:pPr>
            <a:r>
              <a:rPr lang="fr-FR" sz="1900" dirty="0">
                <a:solidFill>
                  <a:schemeClr val="accent1">
                    <a:lumMod val="75000"/>
                  </a:schemeClr>
                </a:solidFill>
              </a:rPr>
              <a:t>Il est important d’identifier les craintes des déclarants pour préciser et formaliser les modalités de leur protection. Le principe est de garantir le plus possible la protection des déclarants permettant d’engager une procédure de traitement administratif et juridique du signalement.</a:t>
            </a:r>
          </a:p>
        </p:txBody>
      </p:sp>
    </p:spTree>
    <p:extLst>
      <p:ext uri="{BB962C8B-B14F-4D97-AF65-F5344CB8AC3E}">
        <p14:creationId xmlns:p14="http://schemas.microsoft.com/office/powerpoint/2010/main" val="1773259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à coins arrondis 49"/>
          <p:cNvSpPr/>
          <p:nvPr/>
        </p:nvSpPr>
        <p:spPr>
          <a:xfrm>
            <a:off x="4358427" y="3990136"/>
            <a:ext cx="3240447" cy="616773"/>
          </a:xfrm>
          <a:prstGeom prst="roundRect">
            <a:avLst>
              <a:gd name="adj" fmla="val 16667"/>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Référents signalements thématiques</a:t>
            </a:r>
          </a:p>
        </p:txBody>
      </p:sp>
      <p:sp>
        <p:nvSpPr>
          <p:cNvPr id="52" name="Rectangle à coins arrondis 51"/>
          <p:cNvSpPr/>
          <p:nvPr/>
        </p:nvSpPr>
        <p:spPr>
          <a:xfrm>
            <a:off x="4358427" y="5253649"/>
            <a:ext cx="3240451" cy="855131"/>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60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Dispositif d’écoute UT2J</a:t>
            </a:r>
          </a:p>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(Vivier personnels et experts)</a:t>
            </a:r>
          </a:p>
        </p:txBody>
      </p:sp>
      <p:cxnSp>
        <p:nvCxnSpPr>
          <p:cNvPr id="53" name="Connecteur droit avec flèche 52"/>
          <p:cNvCxnSpPr>
            <a:cxnSpLocks/>
            <a:stCxn id="50" idx="2"/>
            <a:endCxn id="52" idx="0"/>
          </p:cNvCxnSpPr>
          <p:nvPr/>
        </p:nvCxnSpPr>
        <p:spPr>
          <a:xfrm>
            <a:off x="5978648" y="4606907"/>
            <a:ext cx="3" cy="646744"/>
          </a:xfrm>
          <a:prstGeom prst="straightConnector1">
            <a:avLst/>
          </a:prstGeom>
          <a:noFill/>
          <a:ln w="19050" cap="flat" cmpd="sng" algn="ctr">
            <a:solidFill>
              <a:srgbClr val="5B9BD5"/>
            </a:solidFill>
            <a:prstDash val="solid"/>
            <a:miter lim="800000"/>
            <a:tailEnd type="triangle"/>
          </a:ln>
          <a:effectLst/>
        </p:spPr>
      </p:cxnSp>
      <p:sp>
        <p:nvSpPr>
          <p:cNvPr id="23" name="Rectangle à coins arrondis 37">
            <a:extLst>
              <a:ext uri="{FF2B5EF4-FFF2-40B4-BE49-F238E27FC236}">
                <a16:creationId xmlns:a16="http://schemas.microsoft.com/office/drawing/2014/main" id="{107675C3-07E2-46C2-BE66-B7386E4675F5}"/>
              </a:ext>
            </a:extLst>
          </p:cNvPr>
          <p:cNvSpPr/>
          <p:nvPr/>
        </p:nvSpPr>
        <p:spPr>
          <a:xfrm>
            <a:off x="4869967" y="2008436"/>
            <a:ext cx="2217949" cy="1039139"/>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600" b="1"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Recueil de signalements </a:t>
            </a: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(interface web, tél, mail)</a:t>
            </a:r>
          </a:p>
        </p:txBody>
      </p:sp>
      <p:cxnSp>
        <p:nvCxnSpPr>
          <p:cNvPr id="24" name="Connecteur droit avec flèche 23">
            <a:extLst>
              <a:ext uri="{FF2B5EF4-FFF2-40B4-BE49-F238E27FC236}">
                <a16:creationId xmlns:a16="http://schemas.microsoft.com/office/drawing/2014/main" id="{1CC16B69-C72C-4C95-B9B4-70E61843EF50}"/>
              </a:ext>
            </a:extLst>
          </p:cNvPr>
          <p:cNvCxnSpPr>
            <a:cxnSpLocks/>
            <a:stCxn id="23" idx="2"/>
          </p:cNvCxnSpPr>
          <p:nvPr/>
        </p:nvCxnSpPr>
        <p:spPr>
          <a:xfrm>
            <a:off x="5978942" y="3047575"/>
            <a:ext cx="28885" cy="231455"/>
          </a:xfrm>
          <a:prstGeom prst="straightConnector1">
            <a:avLst/>
          </a:prstGeom>
          <a:noFill/>
          <a:ln w="19050" cap="flat" cmpd="sng" algn="ctr">
            <a:solidFill>
              <a:srgbClr val="5B9BD5"/>
            </a:solidFill>
            <a:prstDash val="solid"/>
            <a:miter lim="800000"/>
            <a:tailEnd type="triangle"/>
          </a:ln>
          <a:effectLst/>
        </p:spPr>
      </p:cxnSp>
      <p:sp>
        <p:nvSpPr>
          <p:cNvPr id="28" name="Rectangle à coins arrondis 37">
            <a:extLst>
              <a:ext uri="{FF2B5EF4-FFF2-40B4-BE49-F238E27FC236}">
                <a16:creationId xmlns:a16="http://schemas.microsoft.com/office/drawing/2014/main" id="{DD459258-EB7A-486E-89C3-C576897C6B75}"/>
              </a:ext>
            </a:extLst>
          </p:cNvPr>
          <p:cNvSpPr/>
          <p:nvPr/>
        </p:nvSpPr>
        <p:spPr>
          <a:xfrm>
            <a:off x="5137233" y="644672"/>
            <a:ext cx="1691817" cy="537048"/>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Victimes</a:t>
            </a:r>
          </a:p>
        </p:txBody>
      </p:sp>
      <p:cxnSp>
        <p:nvCxnSpPr>
          <p:cNvPr id="29" name="Connecteur droit avec flèche 28">
            <a:extLst>
              <a:ext uri="{FF2B5EF4-FFF2-40B4-BE49-F238E27FC236}">
                <a16:creationId xmlns:a16="http://schemas.microsoft.com/office/drawing/2014/main" id="{B9406310-6B05-4EF2-B8A8-1EB094FD0C2F}"/>
              </a:ext>
            </a:extLst>
          </p:cNvPr>
          <p:cNvCxnSpPr>
            <a:cxnSpLocks/>
            <a:stCxn id="28" idx="2"/>
          </p:cNvCxnSpPr>
          <p:nvPr/>
        </p:nvCxnSpPr>
        <p:spPr>
          <a:xfrm>
            <a:off x="5983142" y="1181720"/>
            <a:ext cx="10242" cy="583362"/>
          </a:xfrm>
          <a:prstGeom prst="straightConnector1">
            <a:avLst/>
          </a:prstGeom>
          <a:noFill/>
          <a:ln w="50800" cap="flat" cmpd="sng" algn="ctr">
            <a:solidFill>
              <a:srgbClr val="5B9BD5"/>
            </a:solidFill>
            <a:prstDash val="solid"/>
            <a:miter lim="800000"/>
            <a:tailEnd type="triangle"/>
          </a:ln>
          <a:effectLst/>
        </p:spPr>
      </p:cxnSp>
      <p:sp>
        <p:nvSpPr>
          <p:cNvPr id="31" name="Rectangle à coins arrondis 37">
            <a:extLst>
              <a:ext uri="{FF2B5EF4-FFF2-40B4-BE49-F238E27FC236}">
                <a16:creationId xmlns:a16="http://schemas.microsoft.com/office/drawing/2014/main" id="{97C4C6E3-77C7-4C2F-B4E6-4001B3FA2485}"/>
              </a:ext>
            </a:extLst>
          </p:cNvPr>
          <p:cNvSpPr/>
          <p:nvPr/>
        </p:nvSpPr>
        <p:spPr>
          <a:xfrm>
            <a:off x="3000002" y="631418"/>
            <a:ext cx="1691063" cy="524809"/>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Témoins</a:t>
            </a:r>
          </a:p>
        </p:txBody>
      </p:sp>
      <p:cxnSp>
        <p:nvCxnSpPr>
          <p:cNvPr id="32" name="Connecteur droit avec flèche 31">
            <a:extLst>
              <a:ext uri="{FF2B5EF4-FFF2-40B4-BE49-F238E27FC236}">
                <a16:creationId xmlns:a16="http://schemas.microsoft.com/office/drawing/2014/main" id="{4F43BE46-FD3C-4A53-9E62-3C82D5800944}"/>
              </a:ext>
            </a:extLst>
          </p:cNvPr>
          <p:cNvCxnSpPr>
            <a:cxnSpLocks/>
            <a:stCxn id="31" idx="2"/>
          </p:cNvCxnSpPr>
          <p:nvPr/>
        </p:nvCxnSpPr>
        <p:spPr>
          <a:xfrm>
            <a:off x="3845534" y="1156227"/>
            <a:ext cx="1085151" cy="577589"/>
          </a:xfrm>
          <a:prstGeom prst="straightConnector1">
            <a:avLst/>
          </a:prstGeom>
          <a:noFill/>
          <a:ln w="50800" cap="flat" cmpd="sng" algn="ctr">
            <a:solidFill>
              <a:srgbClr val="5B9BD5"/>
            </a:solidFill>
            <a:prstDash val="solid"/>
            <a:miter lim="800000"/>
            <a:tailEnd type="triangle"/>
          </a:ln>
          <a:effectLst/>
        </p:spPr>
      </p:cxnSp>
      <p:sp>
        <p:nvSpPr>
          <p:cNvPr id="35" name="Rectangle à coins arrondis 37">
            <a:extLst>
              <a:ext uri="{FF2B5EF4-FFF2-40B4-BE49-F238E27FC236}">
                <a16:creationId xmlns:a16="http://schemas.microsoft.com/office/drawing/2014/main" id="{E7969939-BE90-4714-B421-09F8C9A32CF3}"/>
              </a:ext>
            </a:extLst>
          </p:cNvPr>
          <p:cNvSpPr/>
          <p:nvPr/>
        </p:nvSpPr>
        <p:spPr>
          <a:xfrm>
            <a:off x="1358210" y="4057605"/>
            <a:ext cx="1691063" cy="532067"/>
          </a:xfrm>
          <a:prstGeom prst="roundRect">
            <a:avLst/>
          </a:prstGeom>
          <a:gradFill flip="none" rotWithShape="1">
            <a:gsLst>
              <a:gs pos="100000">
                <a:schemeClr val="accent3">
                  <a:lumMod val="20000"/>
                  <a:lumOff val="80000"/>
                </a:schemeClr>
              </a:gs>
              <a:gs pos="3000">
                <a:schemeClr val="accent3">
                  <a:lumMod val="60000"/>
                  <a:lumOff val="40000"/>
                </a:schemeClr>
              </a:gs>
              <a:gs pos="57000">
                <a:schemeClr val="accent3">
                  <a:lumMod val="60000"/>
                  <a:lumOff val="40000"/>
                </a:schemeClr>
              </a:gs>
              <a:gs pos="36000">
                <a:schemeClr val="accent3">
                  <a:lumMod val="60000"/>
                  <a:lumOff val="40000"/>
                </a:schemeClr>
              </a:gs>
            </a:gsLst>
            <a:lin ang="16200000" scaled="1"/>
            <a:tileRect/>
          </a:gradFill>
          <a:ln w="12700" cap="flat" cmpd="sng" algn="ctr">
            <a:solidFill>
              <a:schemeClr val="accent3">
                <a:lumMod val="75000"/>
              </a:scheme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Fiches SST/DGI</a:t>
            </a:r>
          </a:p>
        </p:txBody>
      </p:sp>
      <p:cxnSp>
        <p:nvCxnSpPr>
          <p:cNvPr id="36" name="Connecteur droit avec flèche 35">
            <a:extLst>
              <a:ext uri="{FF2B5EF4-FFF2-40B4-BE49-F238E27FC236}">
                <a16:creationId xmlns:a16="http://schemas.microsoft.com/office/drawing/2014/main" id="{F63CF422-8855-43BB-BEFB-B5756947EB06}"/>
              </a:ext>
            </a:extLst>
          </p:cNvPr>
          <p:cNvCxnSpPr>
            <a:cxnSpLocks/>
            <a:stCxn id="35" idx="3"/>
            <a:endCxn id="50" idx="1"/>
          </p:cNvCxnSpPr>
          <p:nvPr/>
        </p:nvCxnSpPr>
        <p:spPr>
          <a:xfrm flipV="1">
            <a:off x="3049272" y="4298523"/>
            <a:ext cx="1309152" cy="25119"/>
          </a:xfrm>
          <a:prstGeom prst="straightConnector1">
            <a:avLst/>
          </a:prstGeom>
          <a:noFill/>
          <a:ln w="19050" cap="flat" cmpd="sng" algn="ctr">
            <a:solidFill>
              <a:schemeClr val="accent3">
                <a:lumMod val="75000"/>
              </a:schemeClr>
            </a:solidFill>
            <a:prstDash val="solid"/>
            <a:miter lim="800000"/>
            <a:tailEnd type="triangle"/>
          </a:ln>
          <a:effectLst/>
        </p:spPr>
      </p:cxnSp>
      <p:sp>
        <p:nvSpPr>
          <p:cNvPr id="40" name="Rectangle à coins arrondis 37">
            <a:extLst>
              <a:ext uri="{FF2B5EF4-FFF2-40B4-BE49-F238E27FC236}">
                <a16:creationId xmlns:a16="http://schemas.microsoft.com/office/drawing/2014/main" id="{F0F38F3A-A6FC-45BF-98D0-7877F0B1A8ED}"/>
              </a:ext>
            </a:extLst>
          </p:cNvPr>
          <p:cNvSpPr/>
          <p:nvPr/>
        </p:nvSpPr>
        <p:spPr>
          <a:xfrm>
            <a:off x="675001" y="650055"/>
            <a:ext cx="1691063" cy="507231"/>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Confidents</a:t>
            </a:r>
          </a:p>
        </p:txBody>
      </p:sp>
      <p:cxnSp>
        <p:nvCxnSpPr>
          <p:cNvPr id="41" name="Connecteur droit avec flèche 40">
            <a:extLst>
              <a:ext uri="{FF2B5EF4-FFF2-40B4-BE49-F238E27FC236}">
                <a16:creationId xmlns:a16="http://schemas.microsoft.com/office/drawing/2014/main" id="{23BDC536-BC14-4421-BF50-66C95DED8D19}"/>
              </a:ext>
            </a:extLst>
          </p:cNvPr>
          <p:cNvCxnSpPr>
            <a:cxnSpLocks/>
            <a:stCxn id="40" idx="2"/>
          </p:cNvCxnSpPr>
          <p:nvPr/>
        </p:nvCxnSpPr>
        <p:spPr>
          <a:xfrm>
            <a:off x="1520533" y="1157286"/>
            <a:ext cx="2651089" cy="923839"/>
          </a:xfrm>
          <a:prstGeom prst="straightConnector1">
            <a:avLst/>
          </a:prstGeom>
          <a:noFill/>
          <a:ln w="50800" cap="flat" cmpd="sng" algn="ctr">
            <a:solidFill>
              <a:srgbClr val="5B9BD5"/>
            </a:solidFill>
            <a:prstDash val="solid"/>
            <a:miter lim="800000"/>
            <a:tailEnd type="triangle"/>
          </a:ln>
          <a:effectLst/>
        </p:spPr>
      </p:cxnSp>
      <p:sp>
        <p:nvSpPr>
          <p:cNvPr id="101" name="Rectangle à coins arrondis 51">
            <a:extLst>
              <a:ext uri="{FF2B5EF4-FFF2-40B4-BE49-F238E27FC236}">
                <a16:creationId xmlns:a16="http://schemas.microsoft.com/office/drawing/2014/main" id="{95ADB562-69E5-4FCE-ADD2-795399CACF32}"/>
              </a:ext>
            </a:extLst>
          </p:cNvPr>
          <p:cNvSpPr/>
          <p:nvPr/>
        </p:nvSpPr>
        <p:spPr>
          <a:xfrm>
            <a:off x="8748509" y="5418813"/>
            <a:ext cx="2991459" cy="524809"/>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Dispositif d’écoute hors UT2J</a:t>
            </a:r>
          </a:p>
        </p:txBody>
      </p:sp>
      <p:cxnSp>
        <p:nvCxnSpPr>
          <p:cNvPr id="102" name="Connecteur droit avec flèche 101">
            <a:extLst>
              <a:ext uri="{FF2B5EF4-FFF2-40B4-BE49-F238E27FC236}">
                <a16:creationId xmlns:a16="http://schemas.microsoft.com/office/drawing/2014/main" id="{6A131A37-1F31-49E9-A7F9-07910D19C56D}"/>
              </a:ext>
            </a:extLst>
          </p:cNvPr>
          <p:cNvCxnSpPr>
            <a:cxnSpLocks/>
            <a:stCxn id="50" idx="2"/>
            <a:endCxn id="101" idx="0"/>
          </p:cNvCxnSpPr>
          <p:nvPr/>
        </p:nvCxnSpPr>
        <p:spPr>
          <a:xfrm>
            <a:off x="5978649" y="4606907"/>
            <a:ext cx="4265588" cy="811904"/>
          </a:xfrm>
          <a:prstGeom prst="straightConnector1">
            <a:avLst/>
          </a:prstGeom>
          <a:noFill/>
          <a:ln w="19050" cap="flat" cmpd="sng" algn="ctr">
            <a:solidFill>
              <a:srgbClr val="5B9BD5"/>
            </a:solidFill>
            <a:prstDash val="dash"/>
            <a:miter lim="800000"/>
            <a:tailEnd type="triangle"/>
          </a:ln>
          <a:effectLst/>
        </p:spPr>
      </p:cxnSp>
      <p:cxnSp>
        <p:nvCxnSpPr>
          <p:cNvPr id="22" name="Connecteur droit avec flèche 21">
            <a:extLst>
              <a:ext uri="{FF2B5EF4-FFF2-40B4-BE49-F238E27FC236}">
                <a16:creationId xmlns:a16="http://schemas.microsoft.com/office/drawing/2014/main" id="{A0556B8E-7184-42E3-AA7C-E8DC261E9666}"/>
              </a:ext>
            </a:extLst>
          </p:cNvPr>
          <p:cNvCxnSpPr>
            <a:cxnSpLocks/>
            <a:stCxn id="30" idx="2"/>
            <a:endCxn id="50" idx="0"/>
          </p:cNvCxnSpPr>
          <p:nvPr/>
        </p:nvCxnSpPr>
        <p:spPr>
          <a:xfrm flipH="1">
            <a:off x="5978648" y="3406771"/>
            <a:ext cx="7211" cy="583363"/>
          </a:xfrm>
          <a:prstGeom prst="straightConnector1">
            <a:avLst/>
          </a:prstGeom>
          <a:noFill/>
          <a:ln w="19050" cap="flat" cmpd="sng" algn="ctr">
            <a:solidFill>
              <a:srgbClr val="5B9BD5"/>
            </a:solidFill>
            <a:prstDash val="solid"/>
            <a:miter lim="800000"/>
            <a:tailEnd type="triangle"/>
          </a:ln>
          <a:effectLst/>
        </p:spPr>
      </p:cxnSp>
      <p:sp>
        <p:nvSpPr>
          <p:cNvPr id="47" name="Rectangle à coins arrondis 37">
            <a:extLst>
              <a:ext uri="{FF2B5EF4-FFF2-40B4-BE49-F238E27FC236}">
                <a16:creationId xmlns:a16="http://schemas.microsoft.com/office/drawing/2014/main" id="{D7C44D3F-9431-4344-B0E7-763F49F59A08}"/>
              </a:ext>
            </a:extLst>
          </p:cNvPr>
          <p:cNvSpPr/>
          <p:nvPr/>
        </p:nvSpPr>
        <p:spPr>
          <a:xfrm>
            <a:off x="7393277" y="631418"/>
            <a:ext cx="1691063" cy="524809"/>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Collègues, resp. hiérarchique, etc.</a:t>
            </a:r>
          </a:p>
        </p:txBody>
      </p:sp>
      <p:cxnSp>
        <p:nvCxnSpPr>
          <p:cNvPr id="67" name="Connecteur droit avec flèche 66">
            <a:extLst>
              <a:ext uri="{FF2B5EF4-FFF2-40B4-BE49-F238E27FC236}">
                <a16:creationId xmlns:a16="http://schemas.microsoft.com/office/drawing/2014/main" id="{8627B365-62C6-4658-8FFE-A9EF2C7C5A53}"/>
              </a:ext>
            </a:extLst>
          </p:cNvPr>
          <p:cNvCxnSpPr>
            <a:cxnSpLocks/>
            <a:stCxn id="47" idx="2"/>
          </p:cNvCxnSpPr>
          <p:nvPr/>
        </p:nvCxnSpPr>
        <p:spPr>
          <a:xfrm flipH="1">
            <a:off x="7038221" y="1156227"/>
            <a:ext cx="1200588" cy="556207"/>
          </a:xfrm>
          <a:prstGeom prst="straightConnector1">
            <a:avLst/>
          </a:prstGeom>
          <a:noFill/>
          <a:ln w="50800" cap="flat" cmpd="sng" algn="ctr">
            <a:solidFill>
              <a:srgbClr val="5B9BD5"/>
            </a:solidFill>
            <a:prstDash val="solid"/>
            <a:miter lim="800000"/>
            <a:tailEnd type="triangle"/>
          </a:ln>
          <a:effectLst/>
        </p:spPr>
      </p:cxnSp>
      <p:sp>
        <p:nvSpPr>
          <p:cNvPr id="30" name="Rectangle à coins arrondis 37">
            <a:extLst>
              <a:ext uri="{FF2B5EF4-FFF2-40B4-BE49-F238E27FC236}">
                <a16:creationId xmlns:a16="http://schemas.microsoft.com/office/drawing/2014/main" id="{5EB06239-305F-47AC-854F-E51BE16FCDD7}"/>
              </a:ext>
            </a:extLst>
          </p:cNvPr>
          <p:cNvSpPr/>
          <p:nvPr/>
        </p:nvSpPr>
        <p:spPr>
          <a:xfrm>
            <a:off x="5111973" y="3065488"/>
            <a:ext cx="1747777" cy="341285"/>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1"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Prestataire</a:t>
            </a:r>
            <a:endParaRPr kumimoji="0" lang="fr-FR" sz="1200" b="1"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endParaRPr>
          </a:p>
        </p:txBody>
      </p:sp>
      <p:cxnSp>
        <p:nvCxnSpPr>
          <p:cNvPr id="21" name="Connecteur droit avec flèche 20">
            <a:extLst>
              <a:ext uri="{FF2B5EF4-FFF2-40B4-BE49-F238E27FC236}">
                <a16:creationId xmlns:a16="http://schemas.microsoft.com/office/drawing/2014/main" id="{AE2ABB17-ED4A-4203-A870-AFE9656AFDCD}"/>
              </a:ext>
            </a:extLst>
          </p:cNvPr>
          <p:cNvCxnSpPr>
            <a:cxnSpLocks/>
            <a:stCxn id="30" idx="2"/>
            <a:endCxn id="33" idx="0"/>
          </p:cNvCxnSpPr>
          <p:nvPr/>
        </p:nvCxnSpPr>
        <p:spPr>
          <a:xfrm>
            <a:off x="5985857" y="3406774"/>
            <a:ext cx="3894947" cy="601085"/>
          </a:xfrm>
          <a:prstGeom prst="straightConnector1">
            <a:avLst/>
          </a:prstGeom>
          <a:noFill/>
          <a:ln w="19050" cap="flat" cmpd="sng" algn="ctr">
            <a:solidFill>
              <a:srgbClr val="5B9BD5"/>
            </a:solidFill>
            <a:prstDash val="dash"/>
            <a:miter lim="800000"/>
            <a:tailEnd type="triangle"/>
          </a:ln>
          <a:effectLst/>
        </p:spPr>
      </p:cxnSp>
      <p:sp>
        <p:nvSpPr>
          <p:cNvPr id="33" name="Rectangle à coins arrondis 49">
            <a:extLst>
              <a:ext uri="{FF2B5EF4-FFF2-40B4-BE49-F238E27FC236}">
                <a16:creationId xmlns:a16="http://schemas.microsoft.com/office/drawing/2014/main" id="{3B1ADB25-A93F-468D-95B2-4B3DDFE720B5}"/>
              </a:ext>
            </a:extLst>
          </p:cNvPr>
          <p:cNvSpPr/>
          <p:nvPr/>
        </p:nvSpPr>
        <p:spPr>
          <a:xfrm>
            <a:off x="8260583" y="4007859"/>
            <a:ext cx="3240447" cy="616773"/>
          </a:xfrm>
          <a:prstGeom prst="roundRect">
            <a:avLst>
              <a:gd name="adj" fmla="val 16667"/>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Intervention d’urgence</a:t>
            </a:r>
          </a:p>
        </p:txBody>
      </p:sp>
      <p:sp>
        <p:nvSpPr>
          <p:cNvPr id="25" name="Rectangle à coins arrondis 37">
            <a:extLst>
              <a:ext uri="{FF2B5EF4-FFF2-40B4-BE49-F238E27FC236}">
                <a16:creationId xmlns:a16="http://schemas.microsoft.com/office/drawing/2014/main" id="{0F4ABF27-A09E-45D8-B161-E9AE890F9A2F}"/>
              </a:ext>
            </a:extLst>
          </p:cNvPr>
          <p:cNvSpPr/>
          <p:nvPr/>
        </p:nvSpPr>
        <p:spPr>
          <a:xfrm>
            <a:off x="9563317" y="644672"/>
            <a:ext cx="1691063" cy="524809"/>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omic Sans MS" panose="030F0702030302020204" pitchFamily="66" charset="0"/>
                <a:ea typeface="Times New Roman" panose="02020603050405020304" pitchFamily="18" charset="0"/>
                <a:cs typeface="Times New Roman" panose="02020603050405020304" pitchFamily="18" charset="0"/>
              </a:rPr>
              <a:t>Représentants syndicaux</a:t>
            </a:r>
          </a:p>
        </p:txBody>
      </p:sp>
      <p:cxnSp>
        <p:nvCxnSpPr>
          <p:cNvPr id="27" name="Connecteur droit avec flèche 26">
            <a:extLst>
              <a:ext uri="{FF2B5EF4-FFF2-40B4-BE49-F238E27FC236}">
                <a16:creationId xmlns:a16="http://schemas.microsoft.com/office/drawing/2014/main" id="{B12C1B78-6A15-45F6-B78F-BE8978D305A4}"/>
              </a:ext>
            </a:extLst>
          </p:cNvPr>
          <p:cNvCxnSpPr>
            <a:cxnSpLocks/>
            <a:stCxn id="25" idx="2"/>
          </p:cNvCxnSpPr>
          <p:nvPr/>
        </p:nvCxnSpPr>
        <p:spPr>
          <a:xfrm flipH="1">
            <a:off x="7846979" y="1169481"/>
            <a:ext cx="2561870" cy="760668"/>
          </a:xfrm>
          <a:prstGeom prst="straightConnector1">
            <a:avLst/>
          </a:prstGeom>
          <a:noFill/>
          <a:ln w="50800" cap="flat" cmpd="sng" algn="ctr">
            <a:solidFill>
              <a:srgbClr val="5B9BD5"/>
            </a:solidFill>
            <a:prstDash val="solid"/>
            <a:miter lim="800000"/>
            <a:tailEnd type="triangle"/>
          </a:ln>
          <a:effectLst/>
        </p:spPr>
      </p:cxnSp>
    </p:spTree>
    <p:extLst>
      <p:ext uri="{BB962C8B-B14F-4D97-AF65-F5344CB8AC3E}">
        <p14:creationId xmlns:p14="http://schemas.microsoft.com/office/powerpoint/2010/main" val="475822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400581" y="230757"/>
            <a:ext cx="11410091" cy="523220"/>
          </a:xfrm>
          <a:prstGeom prst="rect">
            <a:avLst/>
          </a:prstGeom>
          <a:noFill/>
        </p:spPr>
        <p:txBody>
          <a:bodyPr wrap="square" rtlCol="0">
            <a:spAutoFit/>
          </a:bodyPr>
          <a:lstStyle/>
          <a:p>
            <a:pPr algn="r"/>
            <a:r>
              <a:rPr lang="fr-FR" sz="2800" dirty="0">
                <a:solidFill>
                  <a:schemeClr val="accent1">
                    <a:lumMod val="75000"/>
                  </a:schemeClr>
                </a:solidFill>
              </a:rPr>
              <a:t>5. Traitement administratif et juridique (1/2)</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2272" y="1090465"/>
            <a:ext cx="11069525" cy="5262979"/>
          </a:xfrm>
          <a:prstGeom prst="rect">
            <a:avLst/>
          </a:prstGeom>
          <a:noFill/>
        </p:spPr>
        <p:txBody>
          <a:bodyPr wrap="square" rtlCol="0">
            <a:spAutoFit/>
          </a:bodyPr>
          <a:lstStyle/>
          <a:p>
            <a:pPr marL="285744" indent="-285744" algn="just">
              <a:spcAft>
                <a:spcPts val="1200"/>
              </a:spcAft>
              <a:buFont typeface="Wingdings" panose="05000000000000000000" pitchFamily="2" charset="2"/>
              <a:buChar char="Ø"/>
            </a:pPr>
            <a:r>
              <a:rPr lang="fr-FR" sz="1900" b="1" dirty="0">
                <a:solidFill>
                  <a:schemeClr val="accent1">
                    <a:lumMod val="75000"/>
                  </a:schemeClr>
                </a:solidFill>
              </a:rPr>
              <a:t>Traitement administratif des signalements :</a:t>
            </a:r>
          </a:p>
          <a:p>
            <a:pPr marL="742932" lvl="1" indent="-285744" algn="just">
              <a:spcAft>
                <a:spcPts val="1200"/>
              </a:spcAft>
              <a:buFontTx/>
              <a:buChar char="-"/>
            </a:pPr>
            <a:r>
              <a:rPr lang="fr-FR" sz="1900" dirty="0">
                <a:solidFill>
                  <a:schemeClr val="accent1">
                    <a:lumMod val="75000"/>
                  </a:schemeClr>
                </a:solidFill>
              </a:rPr>
              <a:t>Le traitement administratif des situations sera suivi par le référent signalements établissement (nommé par la présidente) et la DAJI.</a:t>
            </a:r>
          </a:p>
          <a:p>
            <a:pPr marL="742932" lvl="1" indent="-285744" algn="just">
              <a:spcAft>
                <a:spcPts val="1200"/>
              </a:spcAft>
              <a:buFontTx/>
              <a:buChar char="-"/>
            </a:pPr>
            <a:r>
              <a:rPr lang="fr-FR" sz="1900" dirty="0">
                <a:solidFill>
                  <a:schemeClr val="accent1">
                    <a:lumMod val="75000"/>
                  </a:schemeClr>
                </a:solidFill>
              </a:rPr>
              <a:t>Si la victime présumée est d’accord pour qu’une suite administrative soit donnée à son signalement :</a:t>
            </a:r>
          </a:p>
          <a:p>
            <a:pPr marL="1200132" lvl="2" indent="-285744" algn="just">
              <a:spcAft>
                <a:spcPts val="1200"/>
              </a:spcAft>
              <a:buFontTx/>
              <a:buChar char="-"/>
            </a:pPr>
            <a:r>
              <a:rPr lang="fr-FR" sz="1900" dirty="0">
                <a:solidFill>
                  <a:schemeClr val="accent1">
                    <a:lumMod val="75000"/>
                  </a:schemeClr>
                </a:solidFill>
              </a:rPr>
              <a:t>Le référent signalement thématique ayant piloté le dispositif d’écoute transmet le rapport d’écoute au référent signalement établissement et à la DAJI.</a:t>
            </a:r>
          </a:p>
          <a:p>
            <a:pPr marL="1200132" lvl="2" indent="-285744" algn="just">
              <a:spcAft>
                <a:spcPts val="1200"/>
              </a:spcAft>
              <a:buFontTx/>
              <a:buChar char="-"/>
            </a:pPr>
            <a:r>
              <a:rPr lang="fr-FR" sz="1900" dirty="0">
                <a:solidFill>
                  <a:schemeClr val="accent1">
                    <a:lumMod val="75000"/>
                  </a:schemeClr>
                </a:solidFill>
              </a:rPr>
              <a:t>Le référent signalement établissement et la DAJI identifient les premières mesures à prendre (mesures conservatoires, art. 40, enquête, procédure disciplinaire, etc.) et les transmettent à la présidente.</a:t>
            </a:r>
          </a:p>
          <a:p>
            <a:pPr marL="1200132" lvl="2" indent="-285744" algn="just">
              <a:spcAft>
                <a:spcPts val="1200"/>
              </a:spcAft>
              <a:buFontTx/>
              <a:buChar char="-"/>
            </a:pPr>
            <a:r>
              <a:rPr lang="fr-FR" sz="1900" dirty="0">
                <a:solidFill>
                  <a:schemeClr val="accent1">
                    <a:lumMod val="75000"/>
                  </a:schemeClr>
                </a:solidFill>
              </a:rPr>
              <a:t>La présidente décide des mesures à prendre, notamment le lancement ou non d’une enquête administrative. </a:t>
            </a:r>
          </a:p>
          <a:p>
            <a:pPr marL="1200132" lvl="2" indent="-285744" algn="just">
              <a:spcAft>
                <a:spcPts val="1200"/>
              </a:spcAft>
              <a:buFontTx/>
              <a:buChar char="-"/>
            </a:pPr>
            <a:r>
              <a:rPr lang="fr-FR" sz="1900" dirty="0">
                <a:solidFill>
                  <a:schemeClr val="accent1">
                    <a:lumMod val="75000"/>
                  </a:schemeClr>
                </a:solidFill>
              </a:rPr>
              <a:t>Enquête administrative le cas échéant. Le rapport est transmis à la présidente.</a:t>
            </a:r>
          </a:p>
          <a:p>
            <a:pPr marL="742932" lvl="1" indent="-285744" algn="just">
              <a:spcAft>
                <a:spcPts val="1200"/>
              </a:spcAft>
              <a:buFontTx/>
              <a:buChar char="-"/>
            </a:pPr>
            <a:r>
              <a:rPr lang="fr-FR" sz="1900" dirty="0">
                <a:solidFill>
                  <a:schemeClr val="accent1">
                    <a:lumMod val="75000"/>
                  </a:schemeClr>
                </a:solidFill>
              </a:rPr>
              <a:t>Décision de la présidente sur la suite à donner, en lien avec notamment le référent signalement établissement et la DAJI. </a:t>
            </a:r>
          </a:p>
        </p:txBody>
      </p:sp>
    </p:spTree>
    <p:extLst>
      <p:ext uri="{BB962C8B-B14F-4D97-AF65-F5344CB8AC3E}">
        <p14:creationId xmlns:p14="http://schemas.microsoft.com/office/powerpoint/2010/main" val="1688173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400581" y="230757"/>
            <a:ext cx="11410091" cy="523220"/>
          </a:xfrm>
          <a:prstGeom prst="rect">
            <a:avLst/>
          </a:prstGeom>
          <a:noFill/>
        </p:spPr>
        <p:txBody>
          <a:bodyPr wrap="square" rtlCol="0">
            <a:spAutoFit/>
          </a:bodyPr>
          <a:lstStyle/>
          <a:p>
            <a:pPr algn="r"/>
            <a:r>
              <a:rPr lang="fr-FR" sz="2800" dirty="0">
                <a:solidFill>
                  <a:schemeClr val="accent1">
                    <a:lumMod val="75000"/>
                  </a:schemeClr>
                </a:solidFill>
              </a:rPr>
              <a:t>5. Traitement administratif et juridique (2/2)</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2272" y="1090461"/>
            <a:ext cx="11069525" cy="3200876"/>
          </a:xfrm>
          <a:prstGeom prst="rect">
            <a:avLst/>
          </a:prstGeom>
          <a:noFill/>
        </p:spPr>
        <p:txBody>
          <a:bodyPr wrap="square" rtlCol="0">
            <a:spAutoFit/>
          </a:bodyPr>
          <a:lstStyle/>
          <a:p>
            <a:pPr marL="285744" indent="-285744" algn="just">
              <a:spcAft>
                <a:spcPts val="2400"/>
              </a:spcAft>
              <a:buFont typeface="Wingdings" panose="05000000000000000000" pitchFamily="2" charset="2"/>
              <a:buChar char="Ø"/>
            </a:pPr>
            <a:r>
              <a:rPr lang="fr-FR" sz="1900" b="1" dirty="0">
                <a:solidFill>
                  <a:schemeClr val="accent1">
                    <a:lumMod val="75000"/>
                  </a:schemeClr>
                </a:solidFill>
              </a:rPr>
              <a:t>Traitement administratif des signalements (suite) :</a:t>
            </a:r>
          </a:p>
          <a:p>
            <a:pPr marL="742932" lvl="1" indent="-285744" algn="just">
              <a:spcAft>
                <a:spcPts val="1800"/>
              </a:spcAft>
              <a:buFontTx/>
              <a:buChar char="-"/>
            </a:pPr>
            <a:r>
              <a:rPr lang="fr-FR" sz="1900" dirty="0">
                <a:solidFill>
                  <a:schemeClr val="accent1">
                    <a:lumMod val="75000"/>
                  </a:schemeClr>
                </a:solidFill>
              </a:rPr>
              <a:t>Si la victime ne souhaite pas que son signalement soit suivi d’un traitement administratif par l’UT2J :</a:t>
            </a:r>
          </a:p>
          <a:p>
            <a:pPr marL="1200132" lvl="2" indent="-285744" algn="just">
              <a:spcAft>
                <a:spcPts val="1800"/>
              </a:spcAft>
              <a:buFontTx/>
              <a:buChar char="-"/>
            </a:pPr>
            <a:r>
              <a:rPr lang="fr-FR" sz="1900" dirty="0">
                <a:solidFill>
                  <a:schemeClr val="accent1">
                    <a:lumMod val="75000"/>
                  </a:schemeClr>
                </a:solidFill>
              </a:rPr>
              <a:t>S’il existe une situation de « Péril imminent » ou d’un crime ou d’un délit sur une personne vulnérable, le rapport d’écoute est transmis au référent signalement établissement et à la DAJI.</a:t>
            </a:r>
          </a:p>
          <a:p>
            <a:pPr marL="1200132" lvl="2" indent="-285744" algn="just">
              <a:spcAft>
                <a:spcPts val="1800"/>
              </a:spcAft>
              <a:buFontTx/>
              <a:buChar char="-"/>
            </a:pPr>
            <a:r>
              <a:rPr lang="fr-FR" sz="1900" dirty="0">
                <a:solidFill>
                  <a:schemeClr val="accent1">
                    <a:lumMod val="75000"/>
                  </a:schemeClr>
                </a:solidFill>
              </a:rPr>
              <a:t>S’il n’existe pas de péril imminent et que le signalement ne porte pas sur un crime ou un délit sur une personne vulnérable, alors le rapport n’est pas transmis. Le contact est toutefois maintenu avec le déclarant pour l’accompagner par des services compétents et vers un éventuel futur accord de traitement administratif et juridique.</a:t>
            </a:r>
          </a:p>
        </p:txBody>
      </p:sp>
    </p:spTree>
    <p:extLst>
      <p:ext uri="{BB962C8B-B14F-4D97-AF65-F5344CB8AC3E}">
        <p14:creationId xmlns:p14="http://schemas.microsoft.com/office/powerpoint/2010/main" val="2388165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400581" y="230761"/>
            <a:ext cx="11410091" cy="523220"/>
          </a:xfrm>
          <a:prstGeom prst="rect">
            <a:avLst/>
          </a:prstGeom>
          <a:noFill/>
        </p:spPr>
        <p:txBody>
          <a:bodyPr wrap="square" rtlCol="0">
            <a:spAutoFit/>
          </a:bodyPr>
          <a:lstStyle/>
          <a:p>
            <a:pPr algn="r"/>
            <a:r>
              <a:rPr lang="fr-FR" sz="2800" dirty="0">
                <a:solidFill>
                  <a:schemeClr val="accent1">
                    <a:lumMod val="75000"/>
                  </a:schemeClr>
                </a:solidFill>
              </a:rPr>
              <a:t>6. Phase d’enquête</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0310" y="994897"/>
            <a:ext cx="10647503" cy="5401479"/>
          </a:xfrm>
          <a:prstGeom prst="rect">
            <a:avLst/>
          </a:prstGeom>
          <a:noFill/>
        </p:spPr>
        <p:txBody>
          <a:bodyPr wrap="square" rtlCol="0">
            <a:spAutoFit/>
          </a:bodyPr>
          <a:lstStyle/>
          <a:p>
            <a:pPr algn="just">
              <a:spcAft>
                <a:spcPts val="1200"/>
              </a:spcAft>
            </a:pPr>
            <a:r>
              <a:rPr lang="fr-FR" sz="1900" b="1" dirty="0">
                <a:solidFill>
                  <a:schemeClr val="accent1">
                    <a:lumMod val="75000"/>
                  </a:schemeClr>
                </a:solidFill>
              </a:rPr>
              <a:t>Enquête administrative : </a:t>
            </a:r>
            <a:r>
              <a:rPr lang="fr-FR" sz="1900" dirty="0">
                <a:solidFill>
                  <a:schemeClr val="accent1">
                    <a:lumMod val="75000"/>
                  </a:schemeClr>
                </a:solidFill>
              </a:rPr>
              <a:t>Une part importante des signalements pourrait donner lieu à une enquête administrative pour établir la réalité et la gravité des faits signalés. Plusieurs dispositifs sont envisageables :</a:t>
            </a:r>
          </a:p>
          <a:p>
            <a:pPr marL="800100" lvl="1" indent="-342900" algn="just">
              <a:spcAft>
                <a:spcPts val="600"/>
              </a:spcAft>
              <a:buFont typeface="Arial" panose="020B0604020202020204" pitchFamily="34" charset="0"/>
              <a:buChar char="•"/>
            </a:pPr>
            <a:r>
              <a:rPr lang="fr-FR" sz="1900" dirty="0">
                <a:solidFill>
                  <a:schemeClr val="accent1">
                    <a:lumMod val="75000"/>
                  </a:schemeClr>
                </a:solidFill>
              </a:rPr>
              <a:t>Recours à un vivier interne d’enquêteurs :</a:t>
            </a:r>
          </a:p>
          <a:p>
            <a:pPr marL="1257300" lvl="2" indent="-342900" algn="just">
              <a:spcAft>
                <a:spcPts val="600"/>
              </a:spcAft>
              <a:buFont typeface="Calibri" panose="020F0502020204030204" pitchFamily="34" charset="0"/>
              <a:buChar char="⁻"/>
            </a:pPr>
            <a:r>
              <a:rPr lang="fr-FR" sz="1900" dirty="0" err="1">
                <a:solidFill>
                  <a:schemeClr val="accent1">
                    <a:lumMod val="75000"/>
                  </a:schemeClr>
                </a:solidFill>
              </a:rPr>
              <a:t>Enquêteur·trices</a:t>
            </a:r>
            <a:r>
              <a:rPr lang="fr-FR" sz="1900" dirty="0">
                <a:solidFill>
                  <a:schemeClr val="accent1">
                    <a:lumMod val="75000"/>
                  </a:schemeClr>
                </a:solidFill>
              </a:rPr>
              <a:t> </a:t>
            </a:r>
            <a:r>
              <a:rPr lang="fr-FR" sz="1900" dirty="0" err="1">
                <a:solidFill>
                  <a:schemeClr val="accent1">
                    <a:lumMod val="75000"/>
                  </a:schemeClr>
                </a:solidFill>
              </a:rPr>
              <a:t>Biatss</a:t>
            </a:r>
            <a:r>
              <a:rPr lang="fr-FR" sz="1900" dirty="0">
                <a:solidFill>
                  <a:schemeClr val="accent1">
                    <a:lumMod val="75000"/>
                  </a:schemeClr>
                </a:solidFill>
              </a:rPr>
              <a:t> et experts UT2J enquêteurs (non écoutants) </a:t>
            </a:r>
          </a:p>
          <a:p>
            <a:pPr marL="1257300" lvl="2" indent="-342900" algn="just">
              <a:spcAft>
                <a:spcPts val="600"/>
              </a:spcAft>
              <a:buFont typeface="Calibri" panose="020F0502020204030204" pitchFamily="34" charset="0"/>
              <a:buChar char="⁻"/>
            </a:pPr>
            <a:r>
              <a:rPr lang="fr-FR" sz="1900" dirty="0">
                <a:solidFill>
                  <a:schemeClr val="accent1">
                    <a:lumMod val="75000"/>
                  </a:schemeClr>
                </a:solidFill>
              </a:rPr>
              <a:t>Formation des enquêteurs indispensable.</a:t>
            </a:r>
          </a:p>
          <a:p>
            <a:pPr marL="1257300" lvl="2" indent="-342900" algn="just">
              <a:spcAft>
                <a:spcPts val="600"/>
              </a:spcAft>
              <a:buFont typeface="Calibri" panose="020F0502020204030204" pitchFamily="34" charset="0"/>
              <a:buChar char="⁻"/>
            </a:pPr>
            <a:r>
              <a:rPr lang="fr-FR" sz="1900" dirty="0">
                <a:solidFill>
                  <a:schemeClr val="accent1">
                    <a:lumMod val="75000"/>
                  </a:schemeClr>
                </a:solidFill>
              </a:rPr>
              <a:t>Pour chaque enquête : au moins 2 personnes. Respect de la parité de genre pour les VSS et les discriminations de genre.</a:t>
            </a:r>
          </a:p>
          <a:p>
            <a:pPr marL="1257300" lvl="2" indent="-342900" algn="just">
              <a:spcAft>
                <a:spcPts val="600"/>
              </a:spcAft>
              <a:buFont typeface="Calibri" panose="020F0502020204030204" pitchFamily="34" charset="0"/>
              <a:buChar char="⁻"/>
            </a:pPr>
            <a:r>
              <a:rPr lang="fr-FR" sz="1900" dirty="0">
                <a:solidFill>
                  <a:schemeClr val="accent1">
                    <a:lumMod val="75000"/>
                  </a:schemeClr>
                </a:solidFill>
              </a:rPr>
              <a:t>Le rapport d’enquête est transmis à la présidente.</a:t>
            </a:r>
          </a:p>
          <a:p>
            <a:pPr marL="1257300" lvl="2" indent="-342900" algn="just">
              <a:spcAft>
                <a:spcPts val="600"/>
              </a:spcAft>
              <a:buFont typeface="Calibri" panose="020F0502020204030204" pitchFamily="34" charset="0"/>
              <a:buChar char="⁻"/>
            </a:pPr>
            <a:r>
              <a:rPr lang="fr-FR" sz="1900" dirty="0">
                <a:solidFill>
                  <a:schemeClr val="accent1">
                    <a:lumMod val="75000"/>
                  </a:schemeClr>
                </a:solidFill>
              </a:rPr>
              <a:t>Echanges entre la présidente et notamment le référent signalement établissement et la DAJI pour décider des suites à donner.</a:t>
            </a:r>
          </a:p>
          <a:p>
            <a:pPr lvl="1" algn="just">
              <a:spcAft>
                <a:spcPts val="1200"/>
              </a:spcAft>
            </a:pPr>
            <a:r>
              <a:rPr lang="fr-FR" sz="1900" dirty="0">
                <a:solidFill>
                  <a:schemeClr val="accent1">
                    <a:lumMod val="75000"/>
                  </a:schemeClr>
                </a:solidFill>
              </a:rPr>
              <a:t>Si le recours à un vivier interne d’</a:t>
            </a:r>
            <a:r>
              <a:rPr lang="fr-FR" sz="1900" dirty="0" err="1">
                <a:solidFill>
                  <a:schemeClr val="accent1">
                    <a:lumMod val="75000"/>
                  </a:schemeClr>
                </a:solidFill>
              </a:rPr>
              <a:t>enquêteur·trices</a:t>
            </a:r>
            <a:r>
              <a:rPr lang="fr-FR" sz="1900" dirty="0">
                <a:solidFill>
                  <a:schemeClr val="accent1">
                    <a:lumMod val="75000"/>
                  </a:schemeClr>
                </a:solidFill>
              </a:rPr>
              <a:t> est privilégié, il convient toutefois d’envisager une</a:t>
            </a:r>
            <a:br>
              <a:rPr lang="fr-FR" sz="1900" dirty="0">
                <a:solidFill>
                  <a:schemeClr val="accent1">
                    <a:lumMod val="75000"/>
                  </a:schemeClr>
                </a:solidFill>
              </a:rPr>
            </a:br>
            <a:r>
              <a:rPr lang="fr-FR" sz="1900" dirty="0">
                <a:solidFill>
                  <a:schemeClr val="accent1">
                    <a:lumMod val="75000"/>
                  </a:schemeClr>
                </a:solidFill>
              </a:rPr>
              <a:t>« externalisation » de la procédure dans des situations qui l’exigeraient. Deux possibilités sont envisageables mais nécessiteront une expertise complémentaire :</a:t>
            </a:r>
          </a:p>
          <a:p>
            <a:pPr marL="800100" lvl="1" indent="-342900" algn="just">
              <a:spcAft>
                <a:spcPts val="1200"/>
              </a:spcAft>
              <a:buFont typeface="Arial" panose="020B0604020202020204" pitchFamily="34" charset="0"/>
              <a:buChar char="•"/>
            </a:pPr>
            <a:r>
              <a:rPr lang="fr-FR" sz="1900" dirty="0">
                <a:solidFill>
                  <a:schemeClr val="accent1">
                    <a:lumMod val="75000"/>
                  </a:schemeClr>
                </a:solidFill>
              </a:rPr>
              <a:t>Recours à un vivier d’</a:t>
            </a:r>
            <a:r>
              <a:rPr lang="fr-FR" sz="1900" dirty="0" err="1">
                <a:solidFill>
                  <a:schemeClr val="accent1">
                    <a:lumMod val="75000"/>
                  </a:schemeClr>
                </a:solidFill>
              </a:rPr>
              <a:t>enquêteur·trices</a:t>
            </a:r>
            <a:r>
              <a:rPr lang="fr-FR" sz="1900" dirty="0">
                <a:solidFill>
                  <a:schemeClr val="accent1">
                    <a:lumMod val="75000"/>
                  </a:schemeClr>
                </a:solidFill>
              </a:rPr>
              <a:t> inter-établissements du site toulousain</a:t>
            </a:r>
          </a:p>
          <a:p>
            <a:pPr marL="800100" lvl="1" indent="-342900" algn="just">
              <a:spcAft>
                <a:spcPts val="1200"/>
              </a:spcAft>
              <a:buFont typeface="Arial" panose="020B0604020202020204" pitchFamily="34" charset="0"/>
              <a:buChar char="•"/>
            </a:pPr>
            <a:r>
              <a:rPr lang="fr-FR" sz="1900" dirty="0">
                <a:solidFill>
                  <a:schemeClr val="accent1">
                    <a:lumMod val="75000"/>
                  </a:schemeClr>
                </a:solidFill>
              </a:rPr>
              <a:t>Recours à une prestation externe (ex : chargés de mission VSS du rectorat)</a:t>
            </a:r>
          </a:p>
        </p:txBody>
      </p:sp>
    </p:spTree>
    <p:extLst>
      <p:ext uri="{BB962C8B-B14F-4D97-AF65-F5344CB8AC3E}">
        <p14:creationId xmlns:p14="http://schemas.microsoft.com/office/powerpoint/2010/main" val="272596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Connecteur droit avec flèche 15">
            <a:extLst>
              <a:ext uri="{FF2B5EF4-FFF2-40B4-BE49-F238E27FC236}">
                <a16:creationId xmlns:a16="http://schemas.microsoft.com/office/drawing/2014/main" id="{D42A9B40-5F60-4AD3-A138-A327F3051360}"/>
              </a:ext>
            </a:extLst>
          </p:cNvPr>
          <p:cNvCxnSpPr>
            <a:cxnSpLocks/>
            <a:stCxn id="30" idx="2"/>
            <a:endCxn id="37" idx="0"/>
          </p:cNvCxnSpPr>
          <p:nvPr/>
        </p:nvCxnSpPr>
        <p:spPr>
          <a:xfrm>
            <a:off x="2664981" y="5762199"/>
            <a:ext cx="0" cy="180037"/>
          </a:xfrm>
          <a:prstGeom prst="straightConnector1">
            <a:avLst/>
          </a:prstGeom>
          <a:noFill/>
          <a:ln w="19050" cap="flat" cmpd="sng" algn="ctr">
            <a:solidFill>
              <a:srgbClr val="5B9BD5"/>
            </a:solidFill>
            <a:prstDash val="solid"/>
            <a:miter lim="800000"/>
            <a:tailEnd type="triangle"/>
          </a:ln>
          <a:effectLst/>
        </p:spPr>
      </p:cxnSp>
      <p:sp>
        <p:nvSpPr>
          <p:cNvPr id="2" name="Espace réservé du numéro de diapositive 1"/>
          <p:cNvSpPr>
            <a:spLocks noGrp="1"/>
          </p:cNvSpPr>
          <p:nvPr>
            <p:ph type="sldNum" sz="quarter" idx="12"/>
          </p:nvPr>
        </p:nvSpPr>
        <p:spPr>
          <a:xfrm>
            <a:off x="11376587" y="9552225"/>
            <a:ext cx="589856" cy="365125"/>
          </a:xfrm>
        </p:spPr>
        <p:txBody>
          <a:bodyPr/>
          <a:lstStyle/>
          <a:p>
            <a:pPr fontAlgn="base">
              <a:spcBef>
                <a:spcPct val="0"/>
              </a:spcBef>
              <a:spcAft>
                <a:spcPct val="0"/>
              </a:spcAft>
              <a:defRPr/>
            </a:pPr>
            <a:fld id="{4A176D31-4B03-4801-A658-A9150C84AE77}" type="slidenum">
              <a:rPr lang="fr-FR">
                <a:latin typeface="Calibri"/>
                <a:cs typeface="Arial" charset="0"/>
              </a:rPr>
              <a:pPr fontAlgn="base">
                <a:spcBef>
                  <a:spcPct val="0"/>
                </a:spcBef>
                <a:spcAft>
                  <a:spcPct val="0"/>
                </a:spcAft>
                <a:defRPr/>
              </a:pPr>
              <a:t>15</a:t>
            </a:fld>
            <a:endParaRPr lang="fr-FR" dirty="0">
              <a:latin typeface="Calibri"/>
              <a:cs typeface="Arial" charset="0"/>
            </a:endParaRPr>
          </a:p>
        </p:txBody>
      </p:sp>
      <p:sp>
        <p:nvSpPr>
          <p:cNvPr id="50" name="Rectangle à coins arrondis 49"/>
          <p:cNvSpPr/>
          <p:nvPr/>
        </p:nvSpPr>
        <p:spPr>
          <a:xfrm>
            <a:off x="4066241" y="1569972"/>
            <a:ext cx="3261715" cy="384398"/>
          </a:xfrm>
          <a:prstGeom prst="roundRect">
            <a:avLst>
              <a:gd name="adj" fmla="val 16667"/>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Rapport d’écoute</a:t>
            </a:r>
          </a:p>
        </p:txBody>
      </p:sp>
      <p:sp>
        <p:nvSpPr>
          <p:cNvPr id="52" name="Rectangle à coins arrondis 51"/>
          <p:cNvSpPr/>
          <p:nvPr/>
        </p:nvSpPr>
        <p:spPr>
          <a:xfrm>
            <a:off x="953171" y="2865146"/>
            <a:ext cx="3423620" cy="1059673"/>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b="1" dirty="0">
                <a:solidFill>
                  <a:prstClr val="black"/>
                </a:solidFill>
                <a:latin typeface="Comic Sans MS" panose="030F0702030302020204" pitchFamily="66" charset="0"/>
              </a:rPr>
              <a:t>Référent signalement établissement et DAJI</a:t>
            </a:r>
          </a:p>
          <a:p>
            <a:pPr algn="ctr" fontAlgn="base">
              <a:spcBef>
                <a:spcPct val="0"/>
              </a:spcBef>
            </a:pPr>
            <a:r>
              <a:rPr lang="fr-FR" sz="1400" dirty="0">
                <a:solidFill>
                  <a:prstClr val="black"/>
                </a:solidFill>
                <a:latin typeface="Comic Sans MS" panose="030F0702030302020204" pitchFamily="66" charset="0"/>
              </a:rPr>
              <a:t>Proposition mesures complémentaires</a:t>
            </a:r>
          </a:p>
        </p:txBody>
      </p:sp>
      <p:sp>
        <p:nvSpPr>
          <p:cNvPr id="81" name="Rectangle à coins arrondis 80"/>
          <p:cNvSpPr/>
          <p:nvPr/>
        </p:nvSpPr>
        <p:spPr>
          <a:xfrm>
            <a:off x="4066241" y="267158"/>
            <a:ext cx="3261715" cy="795909"/>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600" b="1" dirty="0">
                <a:solidFill>
                  <a:prstClr val="black"/>
                </a:solidFill>
                <a:latin typeface="Comic Sans MS" panose="030F0702030302020204" pitchFamily="66" charset="0"/>
                <a:ea typeface="Times New Roman" panose="02020603050405020304" pitchFamily="18" charset="0"/>
              </a:rPr>
              <a:t>Dispositif d’écoute</a:t>
            </a:r>
          </a:p>
          <a:p>
            <a:pPr algn="ctr" fontAlgn="base">
              <a:spcBef>
                <a:spcPct val="0"/>
              </a:spcBef>
            </a:pPr>
            <a:r>
              <a:rPr lang="fr-FR" sz="1600" dirty="0">
                <a:solidFill>
                  <a:prstClr val="black"/>
                </a:solidFill>
                <a:latin typeface="Comic Sans MS" panose="030F0702030302020204" pitchFamily="66" charset="0"/>
                <a:ea typeface="Times New Roman" panose="02020603050405020304" pitchFamily="18" charset="0"/>
              </a:rPr>
              <a:t>(interne ou externe)</a:t>
            </a:r>
            <a:endParaRPr lang="fr-FR" sz="1400" dirty="0">
              <a:solidFill>
                <a:prstClr val="black"/>
              </a:solidFill>
              <a:latin typeface="Comic Sans MS" panose="030F0702030302020204" pitchFamily="66" charset="0"/>
              <a:ea typeface="Times New Roman" panose="02020603050405020304" pitchFamily="18" charset="0"/>
            </a:endParaRPr>
          </a:p>
        </p:txBody>
      </p:sp>
      <p:sp>
        <p:nvSpPr>
          <p:cNvPr id="101" name="Rectangle à coins arrondis 51">
            <a:extLst>
              <a:ext uri="{FF2B5EF4-FFF2-40B4-BE49-F238E27FC236}">
                <a16:creationId xmlns:a16="http://schemas.microsoft.com/office/drawing/2014/main" id="{95ADB562-69E5-4FCE-ADD2-795399CACF32}"/>
              </a:ext>
            </a:extLst>
          </p:cNvPr>
          <p:cNvSpPr/>
          <p:nvPr/>
        </p:nvSpPr>
        <p:spPr>
          <a:xfrm>
            <a:off x="7117037" y="4050621"/>
            <a:ext cx="1883125" cy="757680"/>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Idem colonne de gauche</a:t>
            </a:r>
          </a:p>
        </p:txBody>
      </p:sp>
      <p:sp>
        <p:nvSpPr>
          <p:cNvPr id="21" name="Rectangle à coins arrondis 37">
            <a:extLst>
              <a:ext uri="{FF2B5EF4-FFF2-40B4-BE49-F238E27FC236}">
                <a16:creationId xmlns:a16="http://schemas.microsoft.com/office/drawing/2014/main" id="{51233A66-125C-40CD-84A9-348EC0C5B227}"/>
              </a:ext>
            </a:extLst>
          </p:cNvPr>
          <p:cNvSpPr/>
          <p:nvPr/>
        </p:nvSpPr>
        <p:spPr>
          <a:xfrm>
            <a:off x="7117037" y="3403262"/>
            <a:ext cx="1883125" cy="497688"/>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Crime/Délit sur personne vulnérable</a:t>
            </a:r>
          </a:p>
        </p:txBody>
      </p:sp>
      <p:sp>
        <p:nvSpPr>
          <p:cNvPr id="30" name="Rectangle à coins arrondis 51">
            <a:extLst>
              <a:ext uri="{FF2B5EF4-FFF2-40B4-BE49-F238E27FC236}">
                <a16:creationId xmlns:a16="http://schemas.microsoft.com/office/drawing/2014/main" id="{961C9D58-AA8E-4601-A167-1035375ED7AE}"/>
              </a:ext>
            </a:extLst>
          </p:cNvPr>
          <p:cNvSpPr/>
          <p:nvPr/>
        </p:nvSpPr>
        <p:spPr>
          <a:xfrm>
            <a:off x="953171" y="5242098"/>
            <a:ext cx="3423620" cy="520101"/>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Enquête administrative</a:t>
            </a:r>
          </a:p>
        </p:txBody>
      </p:sp>
      <p:sp>
        <p:nvSpPr>
          <p:cNvPr id="33" name="Rectangle à coins arrondis 51">
            <a:extLst>
              <a:ext uri="{FF2B5EF4-FFF2-40B4-BE49-F238E27FC236}">
                <a16:creationId xmlns:a16="http://schemas.microsoft.com/office/drawing/2014/main" id="{09F17578-F958-4355-A3A1-174A94B48306}"/>
              </a:ext>
            </a:extLst>
          </p:cNvPr>
          <p:cNvSpPr/>
          <p:nvPr/>
        </p:nvSpPr>
        <p:spPr>
          <a:xfrm>
            <a:off x="953171" y="4088414"/>
            <a:ext cx="3423620" cy="992817"/>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ts val="600"/>
              </a:spcAft>
            </a:pPr>
            <a:r>
              <a:rPr lang="fr-FR" sz="1400" b="1" dirty="0">
                <a:solidFill>
                  <a:prstClr val="black"/>
                </a:solidFill>
                <a:latin typeface="Comic Sans MS" panose="030F0702030302020204" pitchFamily="66" charset="0"/>
              </a:rPr>
              <a:t>Présidente</a:t>
            </a:r>
          </a:p>
          <a:p>
            <a:pPr algn="ctr" fontAlgn="base">
              <a:spcBef>
                <a:spcPct val="0"/>
              </a:spcBef>
              <a:spcAft>
                <a:spcPts val="600"/>
              </a:spcAft>
            </a:pPr>
            <a:r>
              <a:rPr lang="fr-FR" sz="1400" dirty="0">
                <a:solidFill>
                  <a:prstClr val="black"/>
                </a:solidFill>
                <a:latin typeface="Comic Sans MS" panose="030F0702030302020204" pitchFamily="66" charset="0"/>
              </a:rPr>
              <a:t>Décision de mesures complémentaires (dont enquête adm.)</a:t>
            </a:r>
          </a:p>
        </p:txBody>
      </p:sp>
      <p:sp>
        <p:nvSpPr>
          <p:cNvPr id="37" name="Rectangle à coins arrondis 51">
            <a:extLst>
              <a:ext uri="{FF2B5EF4-FFF2-40B4-BE49-F238E27FC236}">
                <a16:creationId xmlns:a16="http://schemas.microsoft.com/office/drawing/2014/main" id="{7D5E43D6-D979-48A7-AAA8-5552044A6B2B}"/>
              </a:ext>
            </a:extLst>
          </p:cNvPr>
          <p:cNvSpPr/>
          <p:nvPr/>
        </p:nvSpPr>
        <p:spPr>
          <a:xfrm>
            <a:off x="953171" y="5942236"/>
            <a:ext cx="3423620" cy="604481"/>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spcAft>
                <a:spcPts val="600"/>
              </a:spcAft>
            </a:pPr>
            <a:r>
              <a:rPr lang="fr-FR" sz="1400" b="1" dirty="0">
                <a:solidFill>
                  <a:prstClr val="black"/>
                </a:solidFill>
                <a:latin typeface="Comic Sans MS" panose="030F0702030302020204" pitchFamily="66" charset="0"/>
              </a:rPr>
              <a:t>Présidente</a:t>
            </a:r>
          </a:p>
          <a:p>
            <a:pPr algn="ctr" fontAlgn="base">
              <a:spcBef>
                <a:spcPct val="0"/>
              </a:spcBef>
            </a:pPr>
            <a:r>
              <a:rPr lang="fr-FR" sz="1400" dirty="0">
                <a:solidFill>
                  <a:prstClr val="black"/>
                </a:solidFill>
                <a:latin typeface="Comic Sans MS" panose="030F0702030302020204" pitchFamily="66" charset="0"/>
              </a:rPr>
              <a:t>Décision suites à donner si enquête</a:t>
            </a:r>
          </a:p>
        </p:txBody>
      </p:sp>
      <p:sp>
        <p:nvSpPr>
          <p:cNvPr id="46" name="Rectangle à coins arrondis 49">
            <a:extLst>
              <a:ext uri="{FF2B5EF4-FFF2-40B4-BE49-F238E27FC236}">
                <a16:creationId xmlns:a16="http://schemas.microsoft.com/office/drawing/2014/main" id="{DD17E91D-D6AD-42C0-9EC4-77E79412AEB9}"/>
              </a:ext>
            </a:extLst>
          </p:cNvPr>
          <p:cNvSpPr/>
          <p:nvPr/>
        </p:nvSpPr>
        <p:spPr>
          <a:xfrm>
            <a:off x="4066241" y="1134071"/>
            <a:ext cx="3261715" cy="364327"/>
          </a:xfrm>
          <a:prstGeom prst="roundRect">
            <a:avLst>
              <a:gd name="adj" fmla="val 16667"/>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Premières mesures de protection</a:t>
            </a:r>
          </a:p>
        </p:txBody>
      </p:sp>
      <p:sp>
        <p:nvSpPr>
          <p:cNvPr id="23" name="Rectangle à coins arrondis 51">
            <a:extLst>
              <a:ext uri="{FF2B5EF4-FFF2-40B4-BE49-F238E27FC236}">
                <a16:creationId xmlns:a16="http://schemas.microsoft.com/office/drawing/2014/main" id="{6281F623-EE52-47B7-B4BC-D227A96673F6}"/>
              </a:ext>
            </a:extLst>
          </p:cNvPr>
          <p:cNvSpPr/>
          <p:nvPr/>
        </p:nvSpPr>
        <p:spPr>
          <a:xfrm>
            <a:off x="9419519" y="4053163"/>
            <a:ext cx="1840060" cy="755138"/>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Pas de transmission du rapport d’écoute</a:t>
            </a:r>
          </a:p>
        </p:txBody>
      </p:sp>
      <p:sp>
        <p:nvSpPr>
          <p:cNvPr id="27" name="Rectangle à coins arrondis 37">
            <a:extLst>
              <a:ext uri="{FF2B5EF4-FFF2-40B4-BE49-F238E27FC236}">
                <a16:creationId xmlns:a16="http://schemas.microsoft.com/office/drawing/2014/main" id="{1471133A-1462-415D-8B9C-D41990285D15}"/>
              </a:ext>
            </a:extLst>
          </p:cNvPr>
          <p:cNvSpPr/>
          <p:nvPr/>
        </p:nvSpPr>
        <p:spPr>
          <a:xfrm>
            <a:off x="953171" y="2264241"/>
            <a:ext cx="3423620" cy="373075"/>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Victime OK</a:t>
            </a:r>
          </a:p>
        </p:txBody>
      </p:sp>
      <p:sp>
        <p:nvSpPr>
          <p:cNvPr id="28" name="Rectangle à coins arrondis 37">
            <a:extLst>
              <a:ext uri="{FF2B5EF4-FFF2-40B4-BE49-F238E27FC236}">
                <a16:creationId xmlns:a16="http://schemas.microsoft.com/office/drawing/2014/main" id="{37C97487-8DEA-43A9-B9D4-0FA5DC23B70C}"/>
              </a:ext>
            </a:extLst>
          </p:cNvPr>
          <p:cNvSpPr/>
          <p:nvPr/>
        </p:nvSpPr>
        <p:spPr>
          <a:xfrm>
            <a:off x="7090885" y="2279303"/>
            <a:ext cx="4285701" cy="373075"/>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Victime pas OK</a:t>
            </a:r>
          </a:p>
        </p:txBody>
      </p:sp>
      <p:sp>
        <p:nvSpPr>
          <p:cNvPr id="25" name="Rectangle à coins arrondis 37">
            <a:extLst>
              <a:ext uri="{FF2B5EF4-FFF2-40B4-BE49-F238E27FC236}">
                <a16:creationId xmlns:a16="http://schemas.microsoft.com/office/drawing/2014/main" id="{E1AB6DA7-55BB-431F-A85C-C0892AF5FF06}"/>
              </a:ext>
            </a:extLst>
          </p:cNvPr>
          <p:cNvSpPr/>
          <p:nvPr/>
        </p:nvSpPr>
        <p:spPr>
          <a:xfrm>
            <a:off x="7117039" y="2775847"/>
            <a:ext cx="1883124" cy="497688"/>
          </a:xfrm>
          <a:prstGeom prst="roundRect">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6200000" scaled="1"/>
            <a:tileRect/>
          </a:gradFill>
          <a:ln w="12700" cap="flat" cmpd="sng" algn="ctr">
            <a:solidFill>
              <a:srgbClr val="5B9BD5">
                <a:lumMod val="75000"/>
              </a:srgbClr>
            </a:solid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Péril imminent</a:t>
            </a:r>
          </a:p>
        </p:txBody>
      </p:sp>
      <p:sp>
        <p:nvSpPr>
          <p:cNvPr id="26" name="Rectangle à coins arrondis 37">
            <a:extLst>
              <a:ext uri="{FF2B5EF4-FFF2-40B4-BE49-F238E27FC236}">
                <a16:creationId xmlns:a16="http://schemas.microsoft.com/office/drawing/2014/main" id="{E6255810-8110-4DF7-9B78-D0E1B1EE6C41}"/>
              </a:ext>
            </a:extLst>
          </p:cNvPr>
          <p:cNvSpPr/>
          <p:nvPr/>
        </p:nvSpPr>
        <p:spPr>
          <a:xfrm>
            <a:off x="6621358" y="2835214"/>
            <a:ext cx="482617" cy="373074"/>
          </a:xfrm>
          <a:prstGeom prst="roundRect">
            <a:avLst/>
          </a:prstGeom>
          <a:noFill/>
          <a:ln w="12700" cap="flat" cmpd="sng" algn="ctr">
            <a:no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Si</a:t>
            </a:r>
          </a:p>
        </p:txBody>
      </p:sp>
      <p:sp>
        <p:nvSpPr>
          <p:cNvPr id="29" name="Rectangle à coins arrondis 37">
            <a:extLst>
              <a:ext uri="{FF2B5EF4-FFF2-40B4-BE49-F238E27FC236}">
                <a16:creationId xmlns:a16="http://schemas.microsoft.com/office/drawing/2014/main" id="{49DEA46B-AD5B-4CBA-9B18-AA34E182313C}"/>
              </a:ext>
            </a:extLst>
          </p:cNvPr>
          <p:cNvSpPr/>
          <p:nvPr/>
        </p:nvSpPr>
        <p:spPr>
          <a:xfrm>
            <a:off x="6606736" y="3423205"/>
            <a:ext cx="511860" cy="457802"/>
          </a:xfrm>
          <a:prstGeom prst="roundRect">
            <a:avLst/>
          </a:prstGeom>
          <a:noFill/>
          <a:ln w="12700" cap="flat" cmpd="sng" algn="ctr">
            <a:no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ou</a:t>
            </a:r>
          </a:p>
        </p:txBody>
      </p:sp>
      <p:sp>
        <p:nvSpPr>
          <p:cNvPr id="34" name="Rectangle à coins arrondis 37">
            <a:extLst>
              <a:ext uri="{FF2B5EF4-FFF2-40B4-BE49-F238E27FC236}">
                <a16:creationId xmlns:a16="http://schemas.microsoft.com/office/drawing/2014/main" id="{86E8A27A-25FC-4581-8DEB-4E782563E45D}"/>
              </a:ext>
            </a:extLst>
          </p:cNvPr>
          <p:cNvSpPr/>
          <p:nvPr/>
        </p:nvSpPr>
        <p:spPr>
          <a:xfrm>
            <a:off x="9419519" y="3189302"/>
            <a:ext cx="1840060" cy="297453"/>
          </a:xfrm>
          <a:prstGeom prst="roundRect">
            <a:avLst/>
          </a:prstGeom>
          <a:noFill/>
          <a:ln w="12700" cap="flat" cmpd="sng" algn="ctr">
            <a:noFill/>
            <a:prstDash val="solid"/>
            <a:miter lim="800000"/>
          </a:ln>
          <a:effectLst/>
        </p:spPr>
        <p:txBody>
          <a:bodyPr rot="0" spcFirstLastPara="0" vert="horz" wrap="square" lIns="91440" tIns="108000" rIns="91440" bIns="10800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ea typeface="Times New Roman" panose="02020603050405020304" pitchFamily="18" charset="0"/>
                <a:cs typeface="Times New Roman" panose="02020603050405020304" pitchFamily="18" charset="0"/>
              </a:rPr>
              <a:t>Si non</a:t>
            </a:r>
          </a:p>
        </p:txBody>
      </p:sp>
      <p:cxnSp>
        <p:nvCxnSpPr>
          <p:cNvPr id="36" name="Connecteur droit avec flèche 35">
            <a:extLst>
              <a:ext uri="{FF2B5EF4-FFF2-40B4-BE49-F238E27FC236}">
                <a16:creationId xmlns:a16="http://schemas.microsoft.com/office/drawing/2014/main" id="{2BCF34E7-3283-408B-A87C-85493E2714DF}"/>
              </a:ext>
            </a:extLst>
          </p:cNvPr>
          <p:cNvCxnSpPr>
            <a:cxnSpLocks/>
            <a:stCxn id="52" idx="2"/>
            <a:endCxn id="33" idx="0"/>
          </p:cNvCxnSpPr>
          <p:nvPr/>
        </p:nvCxnSpPr>
        <p:spPr>
          <a:xfrm>
            <a:off x="2664981" y="3924819"/>
            <a:ext cx="0" cy="163595"/>
          </a:xfrm>
          <a:prstGeom prst="straightConnector1">
            <a:avLst/>
          </a:prstGeom>
          <a:noFill/>
          <a:ln w="19050" cap="flat" cmpd="sng" algn="ctr">
            <a:solidFill>
              <a:srgbClr val="5B9BD5"/>
            </a:solidFill>
            <a:prstDash val="solid"/>
            <a:miter lim="800000"/>
            <a:tailEnd type="triangle"/>
          </a:ln>
          <a:effectLst/>
        </p:spPr>
      </p:cxnSp>
      <p:cxnSp>
        <p:nvCxnSpPr>
          <p:cNvPr id="39" name="Connecteur droit avec flèche 38">
            <a:extLst>
              <a:ext uri="{FF2B5EF4-FFF2-40B4-BE49-F238E27FC236}">
                <a16:creationId xmlns:a16="http://schemas.microsoft.com/office/drawing/2014/main" id="{1664B16B-EFAE-4D9E-87E1-D94753DC85CA}"/>
              </a:ext>
            </a:extLst>
          </p:cNvPr>
          <p:cNvCxnSpPr>
            <a:cxnSpLocks/>
            <a:stCxn id="33" idx="2"/>
            <a:endCxn id="30" idx="0"/>
          </p:cNvCxnSpPr>
          <p:nvPr/>
        </p:nvCxnSpPr>
        <p:spPr>
          <a:xfrm>
            <a:off x="2664981" y="5081231"/>
            <a:ext cx="0" cy="160867"/>
          </a:xfrm>
          <a:prstGeom prst="straightConnector1">
            <a:avLst/>
          </a:prstGeom>
          <a:noFill/>
          <a:ln w="19050" cap="flat" cmpd="sng" algn="ctr">
            <a:solidFill>
              <a:srgbClr val="5B9BD5"/>
            </a:solidFill>
            <a:prstDash val="solid"/>
            <a:miter lim="800000"/>
            <a:tailEnd type="triangle"/>
          </a:ln>
          <a:effectLst/>
        </p:spPr>
      </p:cxnSp>
      <p:sp>
        <p:nvSpPr>
          <p:cNvPr id="47" name="Rectangle à coins arrondis 51">
            <a:extLst>
              <a:ext uri="{FF2B5EF4-FFF2-40B4-BE49-F238E27FC236}">
                <a16:creationId xmlns:a16="http://schemas.microsoft.com/office/drawing/2014/main" id="{92B2C5EE-D085-4518-B158-D9084AA7EB2D}"/>
              </a:ext>
            </a:extLst>
          </p:cNvPr>
          <p:cNvSpPr/>
          <p:nvPr/>
        </p:nvSpPr>
        <p:spPr>
          <a:xfrm>
            <a:off x="9419519" y="5035315"/>
            <a:ext cx="1840060" cy="851771"/>
          </a:xfrm>
          <a:prstGeom prst="roundRect">
            <a:avLst/>
          </a:prstGeom>
          <a:gradFill>
            <a:gsLst>
              <a:gs pos="0">
                <a:schemeClr val="accent6">
                  <a:lumMod val="60000"/>
                  <a:lumOff val="40000"/>
                </a:schemeClr>
              </a:gs>
              <a:gs pos="35000">
                <a:schemeClr val="accent6">
                  <a:lumMod val="40000"/>
                  <a:lumOff val="60000"/>
                </a:schemeClr>
              </a:gs>
              <a:gs pos="100000">
                <a:schemeClr val="accent6">
                  <a:lumMod val="20000"/>
                  <a:lumOff val="80000"/>
                </a:schemeClr>
              </a:gs>
            </a:gsLst>
          </a:gradFill>
          <a:ln w="12700" cmpd="sng">
            <a:solidFill>
              <a:schemeClr val="accent6">
                <a:lumMod val="75000"/>
              </a:schemeClr>
            </a:solidFill>
            <a:prstDash val="solid"/>
          </a:ln>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fontAlgn="base">
              <a:spcBef>
                <a:spcPct val="0"/>
              </a:spcBef>
            </a:pPr>
            <a:r>
              <a:rPr lang="fr-FR" sz="1400" dirty="0">
                <a:solidFill>
                  <a:prstClr val="black"/>
                </a:solidFill>
                <a:latin typeface="Comic Sans MS" panose="030F0702030302020204" pitchFamily="66" charset="0"/>
              </a:rPr>
              <a:t>Accompagnement par les référents et les services</a:t>
            </a:r>
          </a:p>
        </p:txBody>
      </p:sp>
    </p:spTree>
    <p:extLst>
      <p:ext uri="{BB962C8B-B14F-4D97-AF65-F5344CB8AC3E}">
        <p14:creationId xmlns:p14="http://schemas.microsoft.com/office/powerpoint/2010/main" val="1752304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397565"/>
            <a:ext cx="11410091" cy="523220"/>
          </a:xfrm>
          <a:prstGeom prst="rect">
            <a:avLst/>
          </a:prstGeom>
          <a:noFill/>
        </p:spPr>
        <p:txBody>
          <a:bodyPr wrap="square" rtlCol="0">
            <a:spAutoFit/>
          </a:bodyPr>
          <a:lstStyle/>
          <a:p>
            <a:pPr algn="r"/>
            <a:r>
              <a:rPr lang="fr-FR" sz="2800" dirty="0">
                <a:solidFill>
                  <a:schemeClr val="accent1">
                    <a:lumMod val="75000"/>
                  </a:schemeClr>
                </a:solidFill>
              </a:rPr>
              <a:t>7. Procédure disciplinaire</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1114069" y="1324700"/>
            <a:ext cx="10872523" cy="4758354"/>
          </a:xfrm>
          <a:prstGeom prst="rect">
            <a:avLst/>
          </a:prstGeom>
          <a:noFill/>
        </p:spPr>
        <p:txBody>
          <a:bodyPr wrap="square" rtlCol="0">
            <a:spAutoFit/>
          </a:bodyPr>
          <a:lstStyle/>
          <a:p>
            <a:pPr lvl="1"/>
            <a:endParaRPr lang="fr-FR" dirty="0">
              <a:solidFill>
                <a:schemeClr val="accent1">
                  <a:lumMod val="75000"/>
                </a:schemeClr>
              </a:solidFill>
            </a:endParaRPr>
          </a:p>
          <a:p>
            <a:pPr marL="285744" indent="-285744">
              <a:buFont typeface="Wingdings" panose="05000000000000000000" pitchFamily="2" charset="2"/>
              <a:buChar char="Ø"/>
            </a:pPr>
            <a:r>
              <a:rPr lang="fr-FR" b="1" dirty="0">
                <a:solidFill>
                  <a:schemeClr val="accent1">
                    <a:lumMod val="75000"/>
                  </a:schemeClr>
                </a:solidFill>
              </a:rPr>
              <a:t>Procédure disciplinaire :</a:t>
            </a:r>
          </a:p>
          <a:p>
            <a:pPr marL="742932" lvl="1" indent="-285744">
              <a:lnSpc>
                <a:spcPct val="150000"/>
              </a:lnSpc>
              <a:buFontTx/>
              <a:buChar char="-"/>
            </a:pPr>
            <a:r>
              <a:rPr lang="fr-FR" dirty="0">
                <a:solidFill>
                  <a:schemeClr val="accent1">
                    <a:lumMod val="75000"/>
                  </a:schemeClr>
                </a:solidFill>
              </a:rPr>
              <a:t>La procédure disciplinaire est un des aboutissements possibles d’un signalement. Le cadre réglementaire définit les différentes structures sollicitées. La situation diffère selon le statut :</a:t>
            </a:r>
          </a:p>
          <a:p>
            <a:pPr marL="1200132" lvl="2" indent="-285744">
              <a:lnSpc>
                <a:spcPct val="150000"/>
              </a:lnSpc>
              <a:buFontTx/>
              <a:buChar char="-"/>
            </a:pPr>
            <a:r>
              <a:rPr lang="fr-FR" dirty="0">
                <a:solidFill>
                  <a:schemeClr val="accent1">
                    <a:lumMod val="75000"/>
                  </a:schemeClr>
                </a:solidFill>
              </a:rPr>
              <a:t>Etudiants : section disciplinaire UT2J (n’est pas une juridiction spécialisée). </a:t>
            </a:r>
          </a:p>
          <a:p>
            <a:pPr marL="1200132" lvl="2" indent="-285744">
              <a:lnSpc>
                <a:spcPct val="150000"/>
              </a:lnSpc>
              <a:buFontTx/>
              <a:buChar char="-"/>
            </a:pPr>
            <a:r>
              <a:rPr lang="fr-FR" dirty="0" err="1">
                <a:solidFill>
                  <a:schemeClr val="accent1">
                    <a:lumMod val="75000"/>
                  </a:schemeClr>
                </a:solidFill>
              </a:rPr>
              <a:t>Biatss</a:t>
            </a:r>
            <a:r>
              <a:rPr lang="fr-FR" dirty="0">
                <a:solidFill>
                  <a:schemeClr val="accent1">
                    <a:lumMod val="75000"/>
                  </a:schemeClr>
                </a:solidFill>
              </a:rPr>
              <a:t> : procédure gérée par le rectorat ou le ministère selon le statut des personnels concernés. L’établissement doit saisir l’instance.</a:t>
            </a:r>
          </a:p>
          <a:p>
            <a:pPr marL="1200132" lvl="2" indent="-285744">
              <a:lnSpc>
                <a:spcPct val="150000"/>
              </a:lnSpc>
              <a:buFontTx/>
              <a:buChar char="-"/>
            </a:pPr>
            <a:r>
              <a:rPr lang="fr-FR" dirty="0">
                <a:solidFill>
                  <a:schemeClr val="accent1">
                    <a:lumMod val="75000"/>
                  </a:schemeClr>
                </a:solidFill>
              </a:rPr>
              <a:t>Enseignants : section disciplinaire UT2J (juridiction spécialisée). Depuis le 1 octobre 2023, la procédure a été modifiée. L’établissement doit produire un mémoire (au sens juridique du terme). La DAJI a la charge de la rédaction de ce mémoire et assure la représentation de la présidence au sein de l’instance.</a:t>
            </a:r>
          </a:p>
          <a:p>
            <a:pPr marL="742932" lvl="1" indent="-285744">
              <a:lnSpc>
                <a:spcPct val="150000"/>
              </a:lnSpc>
              <a:buFontTx/>
              <a:buChar char="-"/>
            </a:pPr>
            <a:r>
              <a:rPr lang="fr-FR" dirty="0">
                <a:solidFill>
                  <a:schemeClr val="accent1">
                    <a:lumMod val="75000"/>
                  </a:schemeClr>
                </a:solidFill>
              </a:rPr>
              <a:t>Le greffe des sections disciplinaires est assuré par le pôle institutionnel de la DAJI.</a:t>
            </a:r>
          </a:p>
        </p:txBody>
      </p:sp>
    </p:spTree>
    <p:extLst>
      <p:ext uri="{BB962C8B-B14F-4D97-AF65-F5344CB8AC3E}">
        <p14:creationId xmlns:p14="http://schemas.microsoft.com/office/powerpoint/2010/main" val="2364564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33160"/>
            <a:ext cx="11410091" cy="523220"/>
          </a:xfrm>
          <a:prstGeom prst="rect">
            <a:avLst/>
          </a:prstGeom>
          <a:noFill/>
        </p:spPr>
        <p:txBody>
          <a:bodyPr wrap="square" rtlCol="0">
            <a:spAutoFit/>
          </a:bodyPr>
          <a:lstStyle/>
          <a:p>
            <a:pPr algn="ctr"/>
            <a:r>
              <a:rPr lang="fr-FR" sz="2800" dirty="0">
                <a:solidFill>
                  <a:schemeClr val="accent1">
                    <a:lumMod val="75000"/>
                  </a:schemeClr>
                </a:solidFill>
              </a:rPr>
              <a:t>Sommaire</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45435" y="1304833"/>
            <a:ext cx="10614992" cy="4040465"/>
          </a:xfrm>
          <a:prstGeom prst="rect">
            <a:avLst/>
          </a:prstGeom>
          <a:noFill/>
        </p:spPr>
        <p:txBody>
          <a:bodyPr wrap="square" rtlCol="0">
            <a:spAutoFit/>
          </a:bodyPr>
          <a:lstStyle/>
          <a:p>
            <a:pPr marL="457189" indent="-457189">
              <a:lnSpc>
                <a:spcPct val="150000"/>
              </a:lnSpc>
              <a:spcAft>
                <a:spcPts val="1200"/>
              </a:spcAft>
              <a:buAutoNum type="arabicPeriod"/>
            </a:pPr>
            <a:r>
              <a:rPr lang="fr-FR" sz="1900" b="1" dirty="0">
                <a:solidFill>
                  <a:schemeClr val="accent1">
                    <a:lumMod val="75000"/>
                  </a:schemeClr>
                </a:solidFill>
              </a:rPr>
              <a:t>Signalements concernés</a:t>
            </a:r>
          </a:p>
          <a:p>
            <a:pPr marL="457189" indent="-457189">
              <a:lnSpc>
                <a:spcPct val="150000"/>
              </a:lnSpc>
              <a:spcAft>
                <a:spcPts val="1200"/>
              </a:spcAft>
              <a:buAutoNum type="arabicPeriod"/>
            </a:pPr>
            <a:r>
              <a:rPr lang="fr-FR" sz="1900" b="1" dirty="0">
                <a:solidFill>
                  <a:schemeClr val="accent1">
                    <a:lumMod val="75000"/>
                  </a:schemeClr>
                </a:solidFill>
              </a:rPr>
              <a:t>Recueil des signalements</a:t>
            </a:r>
          </a:p>
          <a:p>
            <a:pPr marL="457189" indent="-457189">
              <a:lnSpc>
                <a:spcPct val="150000"/>
              </a:lnSpc>
              <a:spcAft>
                <a:spcPts val="1200"/>
              </a:spcAft>
              <a:buAutoNum type="arabicPeriod"/>
            </a:pPr>
            <a:r>
              <a:rPr lang="fr-FR" sz="1900" b="1" dirty="0">
                <a:solidFill>
                  <a:schemeClr val="accent1">
                    <a:lumMod val="75000"/>
                  </a:schemeClr>
                </a:solidFill>
              </a:rPr>
              <a:t>Les référents signalements thématiques</a:t>
            </a:r>
          </a:p>
          <a:p>
            <a:pPr marL="457189" indent="-457189">
              <a:lnSpc>
                <a:spcPct val="150000"/>
              </a:lnSpc>
              <a:spcAft>
                <a:spcPts val="1200"/>
              </a:spcAft>
              <a:buAutoNum type="arabicPeriod"/>
            </a:pPr>
            <a:r>
              <a:rPr lang="fr-FR" sz="1900" b="1" dirty="0">
                <a:solidFill>
                  <a:schemeClr val="accent1">
                    <a:lumMod val="75000"/>
                  </a:schemeClr>
                </a:solidFill>
              </a:rPr>
              <a:t>Phase d’écoute</a:t>
            </a:r>
          </a:p>
          <a:p>
            <a:pPr marL="457189" indent="-457189">
              <a:lnSpc>
                <a:spcPct val="150000"/>
              </a:lnSpc>
              <a:spcAft>
                <a:spcPts val="1200"/>
              </a:spcAft>
              <a:buAutoNum type="arabicPeriod"/>
            </a:pPr>
            <a:r>
              <a:rPr lang="fr-FR" sz="1900" b="1" dirty="0">
                <a:solidFill>
                  <a:schemeClr val="accent1">
                    <a:lumMod val="75000"/>
                  </a:schemeClr>
                </a:solidFill>
              </a:rPr>
              <a:t>Traitement administratif et juridique</a:t>
            </a:r>
          </a:p>
          <a:p>
            <a:pPr marL="457189" indent="-457189">
              <a:lnSpc>
                <a:spcPct val="150000"/>
              </a:lnSpc>
              <a:spcAft>
                <a:spcPts val="1200"/>
              </a:spcAft>
              <a:buAutoNum type="arabicPeriod"/>
            </a:pPr>
            <a:r>
              <a:rPr lang="fr-FR" sz="1900" b="1" dirty="0">
                <a:solidFill>
                  <a:schemeClr val="accent1">
                    <a:lumMod val="75000"/>
                  </a:schemeClr>
                </a:solidFill>
              </a:rPr>
              <a:t>Phase d’enquête</a:t>
            </a:r>
          </a:p>
          <a:p>
            <a:pPr marL="457189" indent="-457189">
              <a:lnSpc>
                <a:spcPct val="150000"/>
              </a:lnSpc>
              <a:spcAft>
                <a:spcPts val="1200"/>
              </a:spcAft>
              <a:buAutoNum type="arabicPeriod"/>
            </a:pPr>
            <a:r>
              <a:rPr lang="fr-FR" sz="1900" b="1" dirty="0">
                <a:solidFill>
                  <a:schemeClr val="accent1">
                    <a:lumMod val="75000"/>
                  </a:schemeClr>
                </a:solidFill>
              </a:rPr>
              <a:t>Procédure disciplinaire</a:t>
            </a:r>
            <a:endParaRPr lang="fr-FR" sz="1900" dirty="0">
              <a:solidFill>
                <a:schemeClr val="accent1">
                  <a:lumMod val="75000"/>
                </a:schemeClr>
              </a:solidFill>
            </a:endParaRPr>
          </a:p>
        </p:txBody>
      </p:sp>
    </p:spTree>
    <p:extLst>
      <p:ext uri="{BB962C8B-B14F-4D97-AF65-F5344CB8AC3E}">
        <p14:creationId xmlns:p14="http://schemas.microsoft.com/office/powerpoint/2010/main" val="1782928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183464"/>
            <a:ext cx="11410091" cy="523220"/>
          </a:xfrm>
          <a:prstGeom prst="rect">
            <a:avLst/>
          </a:prstGeom>
          <a:noFill/>
        </p:spPr>
        <p:txBody>
          <a:bodyPr wrap="square" rtlCol="0">
            <a:spAutoFit/>
          </a:bodyPr>
          <a:lstStyle/>
          <a:p>
            <a:pPr algn="r"/>
            <a:r>
              <a:rPr lang="fr-FR" sz="2800" dirty="0">
                <a:solidFill>
                  <a:schemeClr val="accent1">
                    <a:lumMod val="75000"/>
                  </a:schemeClr>
                </a:solidFill>
              </a:rPr>
              <a:t>1. Signalements concernés</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993913" y="1304833"/>
            <a:ext cx="9919252" cy="4816703"/>
          </a:xfrm>
          <a:prstGeom prst="rect">
            <a:avLst/>
          </a:prstGeom>
          <a:noFill/>
        </p:spPr>
        <p:txBody>
          <a:bodyPr wrap="square" rtlCol="0">
            <a:spAutoFit/>
          </a:bodyPr>
          <a:lstStyle/>
          <a:p>
            <a:pPr algn="just">
              <a:spcAft>
                <a:spcPts val="1800"/>
              </a:spcAft>
            </a:pPr>
            <a:r>
              <a:rPr lang="fr-FR" sz="1900" dirty="0">
                <a:solidFill>
                  <a:schemeClr val="accent1">
                    <a:lumMod val="75000"/>
                  </a:schemeClr>
                </a:solidFill>
              </a:rPr>
              <a:t>Le traitement des signalements concerne les </a:t>
            </a:r>
            <a:r>
              <a:rPr lang="fr-FR" sz="1900" dirty="0" err="1">
                <a:solidFill>
                  <a:schemeClr val="accent1">
                    <a:lumMod val="75000"/>
                  </a:schemeClr>
                </a:solidFill>
              </a:rPr>
              <a:t>étudiant·es</a:t>
            </a:r>
            <a:r>
              <a:rPr lang="fr-FR" sz="1900" dirty="0">
                <a:solidFill>
                  <a:schemeClr val="accent1">
                    <a:lumMod val="75000"/>
                  </a:schemeClr>
                </a:solidFill>
              </a:rPr>
              <a:t> et les personnels de l’UT2J. La typologie des signalements proposée ci-dessous a pour objectif de mieux préciser les procédures, certaines situations pouvant relever de plusieurs types. Les catégories de signalement sont :</a:t>
            </a:r>
          </a:p>
          <a:p>
            <a:pPr marL="1257300" lvl="2" indent="-342900">
              <a:spcAft>
                <a:spcPts val="600"/>
              </a:spcAft>
              <a:buFont typeface="Arial" panose="020B0604020202020204" pitchFamily="34" charset="0"/>
              <a:buChar char="•"/>
            </a:pPr>
            <a:r>
              <a:rPr lang="fr-FR" sz="1900" dirty="0">
                <a:solidFill>
                  <a:schemeClr val="accent1">
                    <a:lumMod val="75000"/>
                  </a:schemeClr>
                </a:solidFill>
              </a:rPr>
              <a:t>Violences sexistes et sexuelles et discrimination de genre</a:t>
            </a:r>
          </a:p>
          <a:p>
            <a:pPr marL="1257300" lvl="2" indent="-342900">
              <a:spcAft>
                <a:spcPts val="600"/>
              </a:spcAft>
              <a:buFont typeface="Arial" panose="020B0604020202020204" pitchFamily="34" charset="0"/>
              <a:buChar char="•"/>
            </a:pPr>
            <a:r>
              <a:rPr lang="fr-FR" sz="1900" dirty="0">
                <a:solidFill>
                  <a:schemeClr val="accent1">
                    <a:lumMod val="75000"/>
                  </a:schemeClr>
                </a:solidFill>
              </a:rPr>
              <a:t>Harcèlements (hors VSS)</a:t>
            </a:r>
          </a:p>
          <a:p>
            <a:pPr marL="1257300" lvl="2" indent="-342900">
              <a:spcAft>
                <a:spcPts val="600"/>
              </a:spcAft>
              <a:buFont typeface="Arial" panose="020B0604020202020204" pitchFamily="34" charset="0"/>
              <a:buChar char="•"/>
            </a:pPr>
            <a:r>
              <a:rPr lang="fr-FR" sz="1900" dirty="0">
                <a:solidFill>
                  <a:schemeClr val="accent1">
                    <a:lumMod val="75000"/>
                  </a:schemeClr>
                </a:solidFill>
              </a:rPr>
              <a:t>Discrimination liée au handicap</a:t>
            </a:r>
          </a:p>
          <a:p>
            <a:pPr marL="1257300" lvl="2" indent="-342900">
              <a:spcAft>
                <a:spcPts val="600"/>
              </a:spcAft>
              <a:buFont typeface="Arial" panose="020B0604020202020204" pitchFamily="34" charset="0"/>
              <a:buChar char="•"/>
            </a:pPr>
            <a:r>
              <a:rPr lang="fr-FR" sz="1900" dirty="0">
                <a:solidFill>
                  <a:schemeClr val="accent1">
                    <a:lumMod val="75000"/>
                  </a:schemeClr>
                </a:solidFill>
              </a:rPr>
              <a:t>Discrimination religieuse, atteinte à la laïcité, racisme, etc.</a:t>
            </a:r>
          </a:p>
          <a:p>
            <a:pPr marL="1257300" lvl="2" indent="-342900">
              <a:spcAft>
                <a:spcPts val="600"/>
              </a:spcAft>
              <a:buFont typeface="Arial" panose="020B0604020202020204" pitchFamily="34" charset="0"/>
              <a:buChar char="•"/>
            </a:pPr>
            <a:r>
              <a:rPr lang="fr-FR" sz="1900" dirty="0">
                <a:solidFill>
                  <a:schemeClr val="accent1">
                    <a:lumMod val="75000"/>
                  </a:schemeClr>
                </a:solidFill>
              </a:rPr>
              <a:t>Intimidations, menaces et agressions (physiques, verbales, cyber, etc.)</a:t>
            </a:r>
          </a:p>
          <a:p>
            <a:pPr marL="1257300" lvl="2" indent="-342900">
              <a:spcAft>
                <a:spcPts val="600"/>
              </a:spcAft>
              <a:buFont typeface="Arial" panose="020B0604020202020204" pitchFamily="34" charset="0"/>
              <a:buChar char="•"/>
            </a:pPr>
            <a:r>
              <a:rPr lang="fr-FR" sz="1900" dirty="0">
                <a:solidFill>
                  <a:schemeClr val="accent1">
                    <a:lumMod val="75000"/>
                  </a:schemeClr>
                </a:solidFill>
              </a:rPr>
              <a:t>Difficultés ou détresses individuelles</a:t>
            </a:r>
          </a:p>
          <a:p>
            <a:pPr marL="1257300" lvl="2" indent="-342900">
              <a:spcAft>
                <a:spcPts val="600"/>
              </a:spcAft>
              <a:buFont typeface="Arial" panose="020B0604020202020204" pitchFamily="34" charset="0"/>
              <a:buChar char="•"/>
            </a:pPr>
            <a:r>
              <a:rPr lang="fr-FR" sz="1900" dirty="0">
                <a:solidFill>
                  <a:schemeClr val="accent1">
                    <a:lumMod val="75000"/>
                  </a:schemeClr>
                </a:solidFill>
              </a:rPr>
              <a:t>Questions de déontologie et d’intégrité scientifique (dont plagiat)</a:t>
            </a:r>
          </a:p>
          <a:p>
            <a:pPr marL="1257300" lvl="2" indent="-342900">
              <a:spcAft>
                <a:spcPts val="600"/>
              </a:spcAft>
              <a:buFont typeface="Arial" panose="020B0604020202020204" pitchFamily="34" charset="0"/>
              <a:buChar char="•"/>
            </a:pPr>
            <a:r>
              <a:rPr lang="fr-FR" sz="1900" dirty="0">
                <a:solidFill>
                  <a:schemeClr val="accent1">
                    <a:lumMod val="75000"/>
                  </a:schemeClr>
                </a:solidFill>
              </a:rPr>
              <a:t>Situations de radicalisation</a:t>
            </a:r>
          </a:p>
          <a:p>
            <a:pPr marL="1257300" lvl="2" indent="-342900">
              <a:spcAft>
                <a:spcPts val="600"/>
              </a:spcAft>
              <a:buFont typeface="Arial" panose="020B0604020202020204" pitchFamily="34" charset="0"/>
              <a:buChar char="•"/>
            </a:pPr>
            <a:r>
              <a:rPr lang="fr-FR" sz="1900" dirty="0">
                <a:solidFill>
                  <a:schemeClr val="accent1">
                    <a:lumMod val="75000"/>
                  </a:schemeClr>
                </a:solidFill>
              </a:rPr>
              <a:t>Fraudes aux examens, plagiat</a:t>
            </a:r>
          </a:p>
          <a:p>
            <a:pPr marL="1257300" lvl="2" indent="-342900">
              <a:spcAft>
                <a:spcPts val="600"/>
              </a:spcAft>
              <a:buFont typeface="Arial" panose="020B0604020202020204" pitchFamily="34" charset="0"/>
              <a:buChar char="•"/>
            </a:pPr>
            <a:r>
              <a:rPr lang="fr-FR" sz="1900" dirty="0">
                <a:solidFill>
                  <a:schemeClr val="accent1">
                    <a:lumMod val="75000"/>
                  </a:schemeClr>
                </a:solidFill>
              </a:rPr>
              <a:t>Atteintes à l’honneur et à la réputation de l’université.</a:t>
            </a:r>
          </a:p>
        </p:txBody>
      </p:sp>
    </p:spTree>
    <p:extLst>
      <p:ext uri="{BB962C8B-B14F-4D97-AF65-F5344CB8AC3E}">
        <p14:creationId xmlns:p14="http://schemas.microsoft.com/office/powerpoint/2010/main" val="2131499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53703"/>
            <a:ext cx="11410091" cy="523220"/>
          </a:xfrm>
          <a:prstGeom prst="rect">
            <a:avLst/>
          </a:prstGeom>
          <a:noFill/>
        </p:spPr>
        <p:txBody>
          <a:bodyPr wrap="square" rtlCol="0">
            <a:spAutoFit/>
          </a:bodyPr>
          <a:lstStyle/>
          <a:p>
            <a:pPr algn="r"/>
            <a:r>
              <a:rPr lang="fr-FR" sz="2800" dirty="0">
                <a:solidFill>
                  <a:schemeClr val="accent1">
                    <a:lumMod val="75000"/>
                  </a:schemeClr>
                </a:solidFill>
              </a:rPr>
              <a:t>2. Le recueil des signalements</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45435" y="986341"/>
            <a:ext cx="10644808" cy="4431983"/>
          </a:xfrm>
          <a:prstGeom prst="rect">
            <a:avLst/>
          </a:prstGeom>
          <a:noFill/>
        </p:spPr>
        <p:txBody>
          <a:bodyPr wrap="square" rtlCol="0">
            <a:spAutoFit/>
          </a:bodyPr>
          <a:lstStyle/>
          <a:p>
            <a:pPr marL="893740" lvl="2" indent="-263519" algn="just">
              <a:spcAft>
                <a:spcPts val="1200"/>
              </a:spcAft>
              <a:buFontTx/>
              <a:buChar char="-"/>
            </a:pPr>
            <a:r>
              <a:rPr lang="fr-FR" sz="1900" b="1" dirty="0">
                <a:solidFill>
                  <a:schemeClr val="accent1">
                    <a:lumMod val="75000"/>
                  </a:schemeClr>
                </a:solidFill>
              </a:rPr>
              <a:t>Constats :</a:t>
            </a:r>
          </a:p>
          <a:p>
            <a:pPr marL="1350929" lvl="3" indent="-263519" algn="just">
              <a:buFontTx/>
              <a:buChar char="-"/>
            </a:pPr>
            <a:r>
              <a:rPr lang="fr-FR" sz="1900" dirty="0">
                <a:solidFill>
                  <a:schemeClr val="accent1">
                    <a:lumMod val="75000"/>
                  </a:schemeClr>
                </a:solidFill>
              </a:rPr>
              <a:t>Les pratiques actuelles font apparaître une grande diversité de sources et de modalités de signalements : </a:t>
            </a:r>
            <a:r>
              <a:rPr lang="fr-FR" sz="1900" dirty="0" err="1">
                <a:solidFill>
                  <a:schemeClr val="accent1">
                    <a:lumMod val="75000"/>
                  </a:schemeClr>
                </a:solidFill>
              </a:rPr>
              <a:t>étudiant·es</a:t>
            </a:r>
            <a:r>
              <a:rPr lang="fr-FR" sz="1900" dirty="0">
                <a:solidFill>
                  <a:schemeClr val="accent1">
                    <a:lumMod val="75000"/>
                  </a:schemeClr>
                </a:solidFill>
              </a:rPr>
              <a:t> ou personnels, victimes présumées, témoin ou confidents (responsables hiérarchiques, collègues enseignants ou </a:t>
            </a:r>
            <a:r>
              <a:rPr lang="fr-FR" sz="1900" dirty="0" err="1">
                <a:solidFill>
                  <a:schemeClr val="accent1">
                    <a:lumMod val="75000"/>
                  </a:schemeClr>
                </a:solidFill>
              </a:rPr>
              <a:t>Biatss</a:t>
            </a:r>
            <a:r>
              <a:rPr lang="fr-FR" sz="1900" dirty="0">
                <a:solidFill>
                  <a:schemeClr val="accent1">
                    <a:lumMod val="75000"/>
                  </a:schemeClr>
                </a:solidFill>
              </a:rPr>
              <a:t>, responsables syndicaux, proches, famille, etc.).</a:t>
            </a:r>
          </a:p>
          <a:p>
            <a:pPr marL="1341438" lvl="3" algn="just">
              <a:spcAft>
                <a:spcPts val="1200"/>
              </a:spcAft>
            </a:pPr>
            <a:r>
              <a:rPr lang="fr-FR" sz="1900" dirty="0">
                <a:solidFill>
                  <a:schemeClr val="accent1">
                    <a:lumMod val="75000"/>
                  </a:schemeClr>
                </a:solidFill>
              </a:rPr>
              <a:t>Il existe à ce jour plusieurs entrées possibles pour déposer ces signalements. Ces différentes entrées ne semblent pas toujours connues. Par ailleurs peuvent s’ajouter à ces difficultés de signalement la sensibilité de sa nature et la méconnaissance des référents thématiques.</a:t>
            </a:r>
          </a:p>
          <a:p>
            <a:pPr marL="1350929" lvl="3" indent="-263519" algn="just">
              <a:spcAft>
                <a:spcPts val="1800"/>
              </a:spcAft>
              <a:buFontTx/>
              <a:buChar char="-"/>
            </a:pPr>
            <a:r>
              <a:rPr lang="fr-FR" sz="1900" dirty="0">
                <a:solidFill>
                  <a:schemeClr val="accent1">
                    <a:lumMod val="75000"/>
                  </a:schemeClr>
                </a:solidFill>
              </a:rPr>
              <a:t>Par ailleurs, eu égard à la variété et au nombre croissant de situations, il semble nécessaire d’éviter une sollicitation directe systématique des référents signalements thématiques (chargés de mission, référents, etc.)</a:t>
            </a:r>
          </a:p>
          <a:p>
            <a:pPr marL="1341438" lvl="3" algn="just">
              <a:spcAft>
                <a:spcPts val="1200"/>
              </a:spcAft>
            </a:pPr>
            <a:r>
              <a:rPr lang="fr-FR" sz="1900" dirty="0">
                <a:solidFill>
                  <a:schemeClr val="accent1">
                    <a:lumMod val="75000"/>
                  </a:schemeClr>
                </a:solidFill>
              </a:rPr>
              <a:t>Il apparaît donc indispensable de faciliter la procédure de recueil par une entrée unique pour tous les signalements et tous les publics.</a:t>
            </a:r>
          </a:p>
        </p:txBody>
      </p:sp>
    </p:spTree>
    <p:extLst>
      <p:ext uri="{BB962C8B-B14F-4D97-AF65-F5344CB8AC3E}">
        <p14:creationId xmlns:p14="http://schemas.microsoft.com/office/powerpoint/2010/main" val="2475414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53703"/>
            <a:ext cx="11410091" cy="523220"/>
          </a:xfrm>
          <a:prstGeom prst="rect">
            <a:avLst/>
          </a:prstGeom>
          <a:noFill/>
        </p:spPr>
        <p:txBody>
          <a:bodyPr wrap="square" rtlCol="0">
            <a:spAutoFit/>
          </a:bodyPr>
          <a:lstStyle/>
          <a:p>
            <a:pPr algn="r"/>
            <a:r>
              <a:rPr lang="fr-FR" sz="2800" dirty="0">
                <a:solidFill>
                  <a:schemeClr val="accent1">
                    <a:lumMod val="75000"/>
                  </a:schemeClr>
                </a:solidFill>
              </a:rPr>
              <a:t>2. Le recueil des signalements</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45435" y="986341"/>
            <a:ext cx="10644808" cy="3924151"/>
          </a:xfrm>
          <a:prstGeom prst="rect">
            <a:avLst/>
          </a:prstGeom>
          <a:noFill/>
        </p:spPr>
        <p:txBody>
          <a:bodyPr wrap="square" rtlCol="0">
            <a:spAutoFit/>
          </a:bodyPr>
          <a:lstStyle/>
          <a:p>
            <a:pPr marL="893740" lvl="2" indent="-263519" algn="just">
              <a:spcAft>
                <a:spcPts val="1200"/>
              </a:spcAft>
              <a:buFontTx/>
              <a:buChar char="-"/>
            </a:pPr>
            <a:r>
              <a:rPr lang="fr-FR" sz="1900" b="1" dirty="0">
                <a:solidFill>
                  <a:schemeClr val="accent1">
                    <a:lumMod val="75000"/>
                  </a:schemeClr>
                </a:solidFill>
              </a:rPr>
              <a:t>Propositions :</a:t>
            </a:r>
          </a:p>
          <a:p>
            <a:pPr marL="1350929" lvl="3" indent="-263519" algn="just">
              <a:spcAft>
                <a:spcPts val="1200"/>
              </a:spcAft>
              <a:buFontTx/>
              <a:buChar char="-"/>
            </a:pPr>
            <a:r>
              <a:rPr lang="fr-FR" sz="1900" dirty="0">
                <a:solidFill>
                  <a:schemeClr val="accent1">
                    <a:lumMod val="75000"/>
                  </a:schemeClr>
                </a:solidFill>
              </a:rPr>
              <a:t>Développement et mise en place d’une plateforme unique d’expression et de recueil des signalements. (Exemple : université d’Avignon), avec numéro de téléphone et adresse mail dédiés.</a:t>
            </a:r>
          </a:p>
          <a:p>
            <a:pPr marL="1350929" lvl="3" indent="-263519" algn="just">
              <a:spcAft>
                <a:spcPts val="1200"/>
              </a:spcAft>
              <a:buFontTx/>
              <a:buChar char="-"/>
            </a:pPr>
            <a:r>
              <a:rPr lang="fr-FR" sz="1900" dirty="0">
                <a:solidFill>
                  <a:schemeClr val="accent1">
                    <a:lumMod val="75000"/>
                  </a:schemeClr>
                </a:solidFill>
              </a:rPr>
              <a:t>Cette plateforme sera gérée par un prestataire qui sollicitera ensuite les référents signalements thématiques concernés pour mettre en œuvre la phase d’écoute.</a:t>
            </a:r>
          </a:p>
          <a:p>
            <a:pPr marL="1350929" lvl="3" indent="-263519" algn="just">
              <a:spcAft>
                <a:spcPts val="1200"/>
              </a:spcAft>
              <a:buFontTx/>
              <a:buChar char="-"/>
            </a:pPr>
            <a:r>
              <a:rPr lang="fr-FR" sz="1900" dirty="0">
                <a:solidFill>
                  <a:schemeClr val="accent1">
                    <a:lumMod val="75000"/>
                  </a:schemeClr>
                </a:solidFill>
              </a:rPr>
              <a:t>En cas de signalement nécessitant une intervention d’urgence, le prestataire pourra engager des démarches de protection des personnes déclarantes.</a:t>
            </a:r>
          </a:p>
          <a:p>
            <a:pPr marL="1350929" lvl="3" indent="-263519" algn="just">
              <a:spcAft>
                <a:spcPts val="1200"/>
              </a:spcAft>
              <a:buFontTx/>
              <a:buChar char="-"/>
            </a:pPr>
            <a:r>
              <a:rPr lang="fr-FR" sz="1900" dirty="0">
                <a:solidFill>
                  <a:schemeClr val="accent1">
                    <a:lumMod val="75000"/>
                  </a:schemeClr>
                </a:solidFill>
              </a:rPr>
              <a:t>Cette plateforme vise à permettre à l’ensemble des </a:t>
            </a:r>
            <a:r>
              <a:rPr lang="fr-FR" sz="1900" dirty="0" err="1">
                <a:solidFill>
                  <a:schemeClr val="accent1">
                    <a:lumMod val="75000"/>
                  </a:schemeClr>
                </a:solidFill>
              </a:rPr>
              <a:t>usager·es</a:t>
            </a:r>
            <a:r>
              <a:rPr lang="fr-FR" sz="1900" dirty="0">
                <a:solidFill>
                  <a:schemeClr val="accent1">
                    <a:lumMod val="75000"/>
                  </a:schemeClr>
                </a:solidFill>
              </a:rPr>
              <a:t> et personnels de disposer d’un portail d’entrée unique, </a:t>
            </a:r>
            <a:r>
              <a:rPr lang="fr-FR" sz="1900" dirty="0" err="1">
                <a:solidFill>
                  <a:schemeClr val="accent1">
                    <a:lumMod val="75000"/>
                  </a:schemeClr>
                </a:solidFill>
              </a:rPr>
              <a:t>sollicitable</a:t>
            </a:r>
            <a:r>
              <a:rPr lang="fr-FR" sz="1900" dirty="0">
                <a:solidFill>
                  <a:schemeClr val="accent1">
                    <a:lumMod val="75000"/>
                  </a:schemeClr>
                </a:solidFill>
              </a:rPr>
              <a:t> à tout moment, et en mesure de faciliter la phase de recueil des signalements.</a:t>
            </a:r>
          </a:p>
        </p:txBody>
      </p:sp>
    </p:spTree>
    <p:extLst>
      <p:ext uri="{BB962C8B-B14F-4D97-AF65-F5344CB8AC3E}">
        <p14:creationId xmlns:p14="http://schemas.microsoft.com/office/powerpoint/2010/main" val="565079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0956" y="223220"/>
            <a:ext cx="11410091" cy="523220"/>
          </a:xfrm>
          <a:prstGeom prst="rect">
            <a:avLst/>
          </a:prstGeom>
          <a:noFill/>
        </p:spPr>
        <p:txBody>
          <a:bodyPr wrap="square" rtlCol="0">
            <a:spAutoFit/>
          </a:bodyPr>
          <a:lstStyle/>
          <a:p>
            <a:pPr algn="r"/>
            <a:r>
              <a:rPr lang="fr-FR" sz="2800" dirty="0">
                <a:solidFill>
                  <a:schemeClr val="accent1">
                    <a:lumMod val="75000"/>
                  </a:schemeClr>
                </a:solidFill>
              </a:rPr>
              <a:t>3. Les référents signalements thématiques</a:t>
            </a:r>
          </a:p>
        </p:txBody>
      </p:sp>
      <p:graphicFrame>
        <p:nvGraphicFramePr>
          <p:cNvPr id="2" name="Tableau 1">
            <a:extLst>
              <a:ext uri="{FF2B5EF4-FFF2-40B4-BE49-F238E27FC236}">
                <a16:creationId xmlns:a16="http://schemas.microsoft.com/office/drawing/2014/main" id="{CC460EFD-5151-4368-BD95-C701CD6EE7EA}"/>
              </a:ext>
            </a:extLst>
          </p:cNvPr>
          <p:cNvGraphicFramePr>
            <a:graphicFrameLocks noGrp="1"/>
          </p:cNvGraphicFramePr>
          <p:nvPr>
            <p:extLst>
              <p:ext uri="{D42A27DB-BD31-4B8C-83A1-F6EECF244321}">
                <p14:modId xmlns:p14="http://schemas.microsoft.com/office/powerpoint/2010/main" val="504878043"/>
              </p:ext>
            </p:extLst>
          </p:nvPr>
        </p:nvGraphicFramePr>
        <p:xfrm>
          <a:off x="390955" y="917776"/>
          <a:ext cx="11410092" cy="5689293"/>
        </p:xfrm>
        <a:graphic>
          <a:graphicData uri="http://schemas.openxmlformats.org/drawingml/2006/table">
            <a:tbl>
              <a:tblPr firstRow="1" bandRow="1">
                <a:tableStyleId>{21E4AEA4-8DFA-4A89-87EB-49C32662AFE0}</a:tableStyleId>
              </a:tblPr>
              <a:tblGrid>
                <a:gridCol w="6645949">
                  <a:extLst>
                    <a:ext uri="{9D8B030D-6E8A-4147-A177-3AD203B41FA5}">
                      <a16:colId xmlns:a16="http://schemas.microsoft.com/office/drawing/2014/main" val="723154702"/>
                    </a:ext>
                  </a:extLst>
                </a:gridCol>
                <a:gridCol w="2353863">
                  <a:extLst>
                    <a:ext uri="{9D8B030D-6E8A-4147-A177-3AD203B41FA5}">
                      <a16:colId xmlns:a16="http://schemas.microsoft.com/office/drawing/2014/main" val="1516361077"/>
                    </a:ext>
                  </a:extLst>
                </a:gridCol>
                <a:gridCol w="2410280">
                  <a:extLst>
                    <a:ext uri="{9D8B030D-6E8A-4147-A177-3AD203B41FA5}">
                      <a16:colId xmlns:a16="http://schemas.microsoft.com/office/drawing/2014/main" val="1149804445"/>
                    </a:ext>
                  </a:extLst>
                </a:gridCol>
              </a:tblGrid>
              <a:tr h="375920">
                <a:tc>
                  <a:txBody>
                    <a:bodyPr/>
                    <a:lstStyle/>
                    <a:p>
                      <a:endParaRPr lang="fr-FR" sz="1900" dirty="0"/>
                    </a:p>
                  </a:txBody>
                  <a:tcPr>
                    <a:lnL w="12700" cmpd="sng">
                      <a:noFill/>
                    </a:lnL>
                    <a:lnR w="12700" cap="flat" cmpd="sng" algn="ctr">
                      <a:solidFill>
                        <a:schemeClr val="bg1"/>
                      </a:solid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gridSpan="2">
                  <a:txBody>
                    <a:bodyPr/>
                    <a:lstStyle/>
                    <a:p>
                      <a:pPr algn="ctr"/>
                      <a:r>
                        <a:rPr lang="fr-FR" sz="1900" b="0" dirty="0"/>
                        <a:t>Référents signalements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7D31"/>
                    </a:solidFill>
                  </a:tcPr>
                </a:tc>
                <a:tc hMerge="1">
                  <a:txBody>
                    <a:bodyPr/>
                    <a:lstStyle/>
                    <a:p>
                      <a:endParaRPr lang="fr-FR"/>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00123849"/>
                  </a:ext>
                </a:extLst>
              </a:tr>
              <a:tr h="375920">
                <a:tc>
                  <a:txBody>
                    <a:bodyPr/>
                    <a:lstStyle/>
                    <a:p>
                      <a:endParaRPr lang="fr-FR" sz="1900" dirty="0"/>
                    </a:p>
                  </a:txBody>
                  <a:tcPr>
                    <a:lnT w="12700" cap="flat" cmpd="sng" algn="ctr">
                      <a:noFill/>
                      <a:prstDash val="solid"/>
                      <a:round/>
                      <a:headEnd type="none" w="med" len="med"/>
                      <a:tailEnd type="none" w="med" len="med"/>
                    </a:lnT>
                    <a:solidFill>
                      <a:srgbClr val="ED7D31"/>
                    </a:solidFill>
                  </a:tcPr>
                </a:tc>
                <a:tc>
                  <a:txBody>
                    <a:bodyPr/>
                    <a:lstStyle/>
                    <a:p>
                      <a:pPr marL="0" algn="ctr" defTabSz="914400" rtl="0" eaLnBrk="1" latinLnBrk="0" hangingPunct="1"/>
                      <a:r>
                        <a:rPr lang="fr-FR" sz="1900" b="0" kern="1200" dirty="0">
                          <a:solidFill>
                            <a:schemeClr val="lt1"/>
                          </a:solidFill>
                          <a:latin typeface="+mn-lt"/>
                          <a:ea typeface="+mn-ea"/>
                          <a:cs typeface="+mn-cs"/>
                        </a:rPr>
                        <a:t>Etudiants</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D7D31"/>
                    </a:solidFill>
                  </a:tcPr>
                </a:tc>
                <a:tc>
                  <a:txBody>
                    <a:bodyPr/>
                    <a:lstStyle/>
                    <a:p>
                      <a:pPr algn="ctr"/>
                      <a:r>
                        <a:rPr lang="fr-FR" sz="1900" b="0" kern="1200" dirty="0">
                          <a:solidFill>
                            <a:schemeClr val="lt1"/>
                          </a:solidFill>
                          <a:latin typeface="+mn-lt"/>
                          <a:ea typeface="+mn-ea"/>
                          <a:cs typeface="+mn-cs"/>
                        </a:rPr>
                        <a:t>Personnels</a:t>
                      </a:r>
                      <a:endParaRPr lang="fr-FR" sz="1900" dirty="0"/>
                    </a:p>
                  </a:txBody>
                  <a:tcPr>
                    <a:lnB w="12700" cap="flat" cmpd="sng" algn="ctr">
                      <a:solidFill>
                        <a:schemeClr val="bg1"/>
                      </a:solidFill>
                      <a:prstDash val="solid"/>
                      <a:round/>
                      <a:headEnd type="none" w="med" len="med"/>
                      <a:tailEnd type="none" w="med" len="med"/>
                    </a:lnB>
                    <a:solidFill>
                      <a:srgbClr val="ED7D31"/>
                    </a:solidFill>
                  </a:tcPr>
                </a:tc>
                <a:extLst>
                  <a:ext uri="{0D108BD9-81ED-4DB2-BD59-A6C34878D82A}">
                    <a16:rowId xmlns:a16="http://schemas.microsoft.com/office/drawing/2014/main" val="88803382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Violences sexistes et sexuelles et discrimination de genre</a:t>
                      </a:r>
                    </a:p>
                  </a:txBody>
                  <a:tcPr anchor="ctr"/>
                </a:tc>
                <a:tc gridSpan="2">
                  <a:txBody>
                    <a:bodyPr/>
                    <a:lstStyle/>
                    <a:p>
                      <a:pPr algn="ctr"/>
                      <a:r>
                        <a:rPr lang="fr-FR" sz="1900" dirty="0">
                          <a:solidFill>
                            <a:schemeClr val="accent1">
                              <a:lumMod val="75000"/>
                            </a:schemeClr>
                          </a:solidFill>
                        </a:rPr>
                        <a:t>Chargé de mission égalité</a:t>
                      </a:r>
                    </a:p>
                  </a:txBody>
                  <a:tcPr anchor="ctr">
                    <a:lnT w="12700" cap="flat" cmpd="sng" algn="ctr">
                      <a:solidFill>
                        <a:schemeClr val="bg1"/>
                      </a:solidFill>
                      <a:prstDash val="solid"/>
                      <a:round/>
                      <a:headEnd type="none" w="med" len="med"/>
                      <a:tailEnd type="none" w="med" len="med"/>
                    </a:lnT>
                  </a:tcPr>
                </a:tc>
                <a:tc hMerge="1">
                  <a:txBody>
                    <a:bodyPr/>
                    <a:lstStyle/>
                    <a:p>
                      <a:endParaRPr lang="fr-F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599391006"/>
                  </a:ext>
                </a:extLst>
              </a:tr>
              <a:tr h="5994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Harcèlements (hors VSS)</a:t>
                      </a:r>
                    </a:p>
                  </a:txBody>
                  <a:tcPr anchor="ctr"/>
                </a:tc>
                <a:tc>
                  <a:txBody>
                    <a:bodyPr/>
                    <a:lstStyle/>
                    <a:p>
                      <a:pPr algn="ctr"/>
                      <a:r>
                        <a:rPr lang="fr-FR" sz="1900" dirty="0">
                          <a:solidFill>
                            <a:schemeClr val="accent1">
                              <a:lumMod val="75000"/>
                            </a:schemeClr>
                          </a:solidFill>
                        </a:rPr>
                        <a:t>Composante </a:t>
                      </a:r>
                      <a:r>
                        <a:rPr lang="fr-FR" sz="1500" dirty="0">
                          <a:solidFill>
                            <a:schemeClr val="accent1">
                              <a:lumMod val="75000"/>
                            </a:schemeClr>
                          </a:solidFill>
                        </a:rPr>
                        <a:t>(UFR, ECI, ED)</a:t>
                      </a:r>
                      <a:endParaRPr lang="fr-FR" sz="1900" dirty="0">
                        <a:solidFill>
                          <a:schemeClr val="accent1">
                            <a:lumMod val="75000"/>
                          </a:schemeClr>
                        </a:solidFill>
                      </a:endParaRPr>
                    </a:p>
                  </a:txBody>
                  <a:tcPr anchor="ctr"/>
                </a:tc>
                <a:tc>
                  <a:txBody>
                    <a:bodyPr/>
                    <a:lstStyle/>
                    <a:p>
                      <a:pPr algn="ctr"/>
                      <a:r>
                        <a:rPr lang="fr-FR" sz="1900" dirty="0">
                          <a:solidFill>
                            <a:schemeClr val="accent1">
                              <a:lumMod val="75000"/>
                            </a:schemeClr>
                          </a:solidFill>
                        </a:rPr>
                        <a:t>Cellule RPS RH</a:t>
                      </a:r>
                    </a:p>
                  </a:txBody>
                  <a:tcPr anchor="ctr"/>
                </a:tc>
                <a:extLst>
                  <a:ext uri="{0D108BD9-81ED-4DB2-BD59-A6C34878D82A}">
                    <a16:rowId xmlns:a16="http://schemas.microsoft.com/office/drawing/2014/main" val="291763221"/>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Discrimination handicap</a:t>
                      </a:r>
                    </a:p>
                  </a:txBody>
                  <a:tcPr anchor="ctr"/>
                </a:tc>
                <a:tc gridSpan="2">
                  <a:txBody>
                    <a:bodyPr/>
                    <a:lstStyle/>
                    <a:p>
                      <a:pPr algn="ctr"/>
                      <a:r>
                        <a:rPr lang="fr-FR" sz="1900" dirty="0">
                          <a:solidFill>
                            <a:schemeClr val="accent1">
                              <a:lumMod val="75000"/>
                            </a:schemeClr>
                          </a:solidFill>
                        </a:rPr>
                        <a:t>Chargée de mission handicap</a:t>
                      </a:r>
                    </a:p>
                  </a:txBody>
                  <a:tcPr anchor="ctr"/>
                </a:tc>
                <a:tc hMerge="1">
                  <a:txBody>
                    <a:bodyPr/>
                    <a:lstStyle/>
                    <a:p>
                      <a:pPr algn="ctr"/>
                      <a:endParaRPr lang="fr-FR" dirty="0">
                        <a:solidFill>
                          <a:schemeClr val="accent2">
                            <a:lumMod val="50000"/>
                          </a:schemeClr>
                        </a:solidFill>
                      </a:endParaRPr>
                    </a:p>
                  </a:txBody>
                  <a:tcPr anchor="ctr"/>
                </a:tc>
                <a:extLst>
                  <a:ext uri="{0D108BD9-81ED-4DB2-BD59-A6C34878D82A}">
                    <a16:rowId xmlns:a16="http://schemas.microsoft.com/office/drawing/2014/main" val="884522263"/>
                  </a:ext>
                </a:extLst>
              </a:tr>
              <a:tr h="375920">
                <a:tc>
                  <a:txBody>
                    <a:bodyPr/>
                    <a:lstStyle/>
                    <a:p>
                      <a:r>
                        <a:rPr lang="fr-FR" sz="1900" dirty="0">
                          <a:solidFill>
                            <a:schemeClr val="accent1">
                              <a:lumMod val="75000"/>
                            </a:schemeClr>
                          </a:solidFill>
                        </a:rPr>
                        <a:t>Discrimination religieuse (laïcité, antisémitisme, etc.), racisme</a:t>
                      </a:r>
                    </a:p>
                  </a:txBody>
                  <a:tcPr anchor="ctr"/>
                </a:tc>
                <a:tc gridSpan="2">
                  <a:txBody>
                    <a:bodyPr/>
                    <a:lstStyle/>
                    <a:p>
                      <a:pPr algn="l"/>
                      <a:r>
                        <a:rPr lang="fr-FR" sz="1800" kern="1200" dirty="0">
                          <a:solidFill>
                            <a:schemeClr val="accent1">
                              <a:lumMod val="75000"/>
                            </a:schemeClr>
                          </a:solidFill>
                          <a:effectLst/>
                          <a:latin typeface="+mn-lt"/>
                          <a:ea typeface="+mn-ea"/>
                          <a:cs typeface="+mn-cs"/>
                        </a:rPr>
                        <a:t>Référent laïcité et lutte contre les discriminations liées aux origines et aux appartenances religieuses</a:t>
                      </a:r>
                      <a:endParaRPr lang="fr-FR" sz="1900" dirty="0">
                        <a:solidFill>
                          <a:schemeClr val="accent1">
                            <a:lumMod val="75000"/>
                          </a:schemeClr>
                        </a:solidFill>
                      </a:endParaRPr>
                    </a:p>
                  </a:txBody>
                  <a:tcPr anchor="ctr"/>
                </a:tc>
                <a:tc hMerge="1">
                  <a:txBody>
                    <a:bodyPr/>
                    <a:lstStyle/>
                    <a:p>
                      <a:pPr algn="ctr"/>
                      <a:endParaRPr lang="fr-FR" dirty="0">
                        <a:solidFill>
                          <a:schemeClr val="accent2">
                            <a:lumMod val="50000"/>
                          </a:schemeClr>
                        </a:solidFill>
                      </a:endParaRPr>
                    </a:p>
                  </a:txBody>
                  <a:tcPr anchor="ctr"/>
                </a:tc>
                <a:extLst>
                  <a:ext uri="{0D108BD9-81ED-4DB2-BD59-A6C34878D82A}">
                    <a16:rowId xmlns:a16="http://schemas.microsoft.com/office/drawing/2014/main" val="1204020911"/>
                  </a:ext>
                </a:extLst>
              </a:tr>
              <a:tr h="660400">
                <a:tc>
                  <a:txBody>
                    <a:bodyPr/>
                    <a:lstStyle/>
                    <a:p>
                      <a:r>
                        <a:rPr lang="fr-FR" sz="1900" dirty="0">
                          <a:solidFill>
                            <a:schemeClr val="accent1">
                              <a:lumMod val="75000"/>
                            </a:schemeClr>
                          </a:solidFill>
                        </a:rPr>
                        <a:t>Intimidations, menaces et agressions (physiques, verbales, cyber, etc.)</a:t>
                      </a:r>
                    </a:p>
                  </a:txBody>
                  <a:tcPr anchor="ctr"/>
                </a:tc>
                <a:tc>
                  <a:txBody>
                    <a:bodyPr/>
                    <a:lstStyle/>
                    <a:p>
                      <a:pPr algn="ctr"/>
                      <a:r>
                        <a:rPr lang="fr-FR" sz="1900" dirty="0">
                          <a:solidFill>
                            <a:schemeClr val="accent1">
                              <a:lumMod val="75000"/>
                            </a:schemeClr>
                          </a:solidFill>
                        </a:rPr>
                        <a:t>Composante </a:t>
                      </a:r>
                      <a:r>
                        <a:rPr lang="fr-FR" sz="1500" dirty="0">
                          <a:solidFill>
                            <a:schemeClr val="accent1">
                              <a:lumMod val="75000"/>
                            </a:schemeClr>
                          </a:solidFill>
                        </a:rPr>
                        <a:t>(UFR, ECI, ED)</a:t>
                      </a:r>
                      <a:endParaRPr lang="fr-FR" sz="1900" dirty="0">
                        <a:solidFill>
                          <a:schemeClr val="accent1">
                            <a:lumMod val="75000"/>
                          </a:schemeClr>
                        </a:solidFill>
                      </a:endParaRPr>
                    </a:p>
                  </a:txBody>
                  <a:tcPr anchor="ctr"/>
                </a:tc>
                <a:tc>
                  <a:txBody>
                    <a:bodyPr/>
                    <a:lstStyle/>
                    <a:p>
                      <a:pPr algn="ctr"/>
                      <a:r>
                        <a:rPr lang="fr-FR" sz="1900" dirty="0">
                          <a:solidFill>
                            <a:schemeClr val="accent1">
                              <a:lumMod val="75000"/>
                            </a:schemeClr>
                          </a:solidFill>
                        </a:rPr>
                        <a:t>Cellule RPS RH</a:t>
                      </a:r>
                    </a:p>
                  </a:txBody>
                  <a:tcPr anchor="ctr"/>
                </a:tc>
                <a:extLst>
                  <a:ext uri="{0D108BD9-81ED-4DB2-BD59-A6C34878D82A}">
                    <a16:rowId xmlns:a16="http://schemas.microsoft.com/office/drawing/2014/main" val="90952709"/>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Difficultés ou détresses individuelles</a:t>
                      </a:r>
                    </a:p>
                  </a:txBody>
                  <a:tcPr anchor="ctr"/>
                </a:tc>
                <a:tc>
                  <a:txBody>
                    <a:bodyPr/>
                    <a:lstStyle/>
                    <a:p>
                      <a:pPr algn="ctr"/>
                      <a:r>
                        <a:rPr lang="fr-FR" sz="1900" dirty="0">
                          <a:solidFill>
                            <a:schemeClr val="accent1">
                              <a:lumMod val="75000"/>
                            </a:schemeClr>
                          </a:solidFill>
                        </a:rPr>
                        <a:t>SIMPPS</a:t>
                      </a:r>
                    </a:p>
                  </a:txBody>
                  <a:tcPr anchor="ctr"/>
                </a:tc>
                <a:tc>
                  <a:txBody>
                    <a:bodyPr/>
                    <a:lstStyle/>
                    <a:p>
                      <a:pPr algn="ctr"/>
                      <a:r>
                        <a:rPr lang="fr-FR" sz="1900" dirty="0">
                          <a:solidFill>
                            <a:schemeClr val="accent1">
                              <a:lumMod val="75000"/>
                            </a:schemeClr>
                          </a:solidFill>
                        </a:rPr>
                        <a:t>Cellule RPS RH</a:t>
                      </a:r>
                    </a:p>
                  </a:txBody>
                  <a:tcPr anchor="ctr"/>
                </a:tc>
                <a:extLst>
                  <a:ext uri="{0D108BD9-81ED-4DB2-BD59-A6C34878D82A}">
                    <a16:rowId xmlns:a16="http://schemas.microsoft.com/office/drawing/2014/main" val="4146378474"/>
                  </a:ext>
                </a:extLst>
              </a:tr>
              <a:tr h="446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Questions de déontologie et d’intégrité scientifique (dont plagiat)</a:t>
                      </a:r>
                    </a:p>
                  </a:txBody>
                  <a:tcPr anchor="ctr"/>
                </a:tc>
                <a:tc gridSpan="2">
                  <a:txBody>
                    <a:bodyPr/>
                    <a:lstStyle/>
                    <a:p>
                      <a:pPr algn="ctr"/>
                      <a:r>
                        <a:rPr lang="fr-FR" sz="1900" dirty="0">
                          <a:solidFill>
                            <a:schemeClr val="accent1">
                              <a:lumMod val="75000"/>
                            </a:schemeClr>
                          </a:solidFill>
                        </a:rPr>
                        <a:t>Référent déontologue</a:t>
                      </a:r>
                    </a:p>
                  </a:txBody>
                  <a:tcPr anchor="ctr"/>
                </a:tc>
                <a:tc hMerge="1">
                  <a:txBody>
                    <a:bodyPr/>
                    <a:lstStyle/>
                    <a:p>
                      <a:endParaRPr lang="fr-FR"/>
                    </a:p>
                  </a:txBody>
                  <a:tcPr/>
                </a:tc>
                <a:extLst>
                  <a:ext uri="{0D108BD9-81ED-4DB2-BD59-A6C34878D82A}">
                    <a16:rowId xmlns:a16="http://schemas.microsoft.com/office/drawing/2014/main" val="2363957749"/>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Situations de radicalisation</a:t>
                      </a:r>
                    </a:p>
                  </a:txBody>
                  <a:tcPr anchor="ctr"/>
                </a:tc>
                <a:tc gridSpan="2">
                  <a:txBody>
                    <a:bodyPr/>
                    <a:lstStyle/>
                    <a:p>
                      <a:pPr algn="ctr"/>
                      <a:r>
                        <a:rPr lang="fr-FR" sz="1900" dirty="0">
                          <a:solidFill>
                            <a:schemeClr val="accent1">
                              <a:lumMod val="75000"/>
                            </a:schemeClr>
                          </a:solidFill>
                        </a:rPr>
                        <a:t>Référent radicalisation (FSD)</a:t>
                      </a:r>
                    </a:p>
                  </a:txBody>
                  <a:tcPr anchor="ctr"/>
                </a:tc>
                <a:tc hMerge="1">
                  <a:txBody>
                    <a:bodyPr/>
                    <a:lstStyle/>
                    <a:p>
                      <a:endParaRPr lang="fr-FR"/>
                    </a:p>
                  </a:txBody>
                  <a:tcPr/>
                </a:tc>
                <a:extLst>
                  <a:ext uri="{0D108BD9-81ED-4DB2-BD59-A6C34878D82A}">
                    <a16:rowId xmlns:a16="http://schemas.microsoft.com/office/drawing/2014/main" val="30305022"/>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Fraudes aux examens</a:t>
                      </a:r>
                    </a:p>
                  </a:txBody>
                  <a:tcPr anchor="ctr"/>
                </a:tc>
                <a:tc gridSpan="2">
                  <a:txBody>
                    <a:bodyPr/>
                    <a:lstStyle/>
                    <a:p>
                      <a:pPr algn="ctr"/>
                      <a:r>
                        <a:rPr lang="fr-FR" sz="1900" dirty="0">
                          <a:solidFill>
                            <a:schemeClr val="accent1">
                              <a:lumMod val="75000"/>
                            </a:schemeClr>
                          </a:solidFill>
                        </a:rPr>
                        <a:t>Composantes (UFR, ECI,ED) et DAJI</a:t>
                      </a:r>
                    </a:p>
                  </a:txBody>
                  <a:tcPr anchor="ctr"/>
                </a:tc>
                <a:tc hMerge="1">
                  <a:txBody>
                    <a:bodyPr/>
                    <a:lstStyle/>
                    <a:p>
                      <a:endParaRPr lang="fr-FR"/>
                    </a:p>
                  </a:txBody>
                  <a:tcPr/>
                </a:tc>
                <a:extLst>
                  <a:ext uri="{0D108BD9-81ED-4DB2-BD59-A6C34878D82A}">
                    <a16:rowId xmlns:a16="http://schemas.microsoft.com/office/drawing/2014/main" val="3441726737"/>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900" dirty="0">
                          <a:solidFill>
                            <a:schemeClr val="accent1">
                              <a:lumMod val="75000"/>
                            </a:schemeClr>
                          </a:solidFill>
                        </a:rPr>
                        <a:t>Atteintes à l’honneur et à la réputation de l’université</a:t>
                      </a:r>
                    </a:p>
                  </a:txBody>
                  <a:tcPr anchor="ctr"/>
                </a:tc>
                <a:tc gridSpan="2">
                  <a:txBody>
                    <a:bodyPr/>
                    <a:lstStyle/>
                    <a:p>
                      <a:pPr algn="ctr"/>
                      <a:r>
                        <a:rPr lang="fr-FR" sz="1900" dirty="0">
                          <a:solidFill>
                            <a:schemeClr val="accent1">
                              <a:lumMod val="75000"/>
                            </a:schemeClr>
                          </a:solidFill>
                        </a:rPr>
                        <a:t>DAJI</a:t>
                      </a:r>
                    </a:p>
                  </a:txBody>
                  <a:tcPr anchor="ctr"/>
                </a:tc>
                <a:tc hMerge="1">
                  <a:txBody>
                    <a:bodyPr/>
                    <a:lstStyle/>
                    <a:p>
                      <a:endParaRPr lang="fr-FR"/>
                    </a:p>
                  </a:txBody>
                  <a:tcPr/>
                </a:tc>
                <a:extLst>
                  <a:ext uri="{0D108BD9-81ED-4DB2-BD59-A6C34878D82A}">
                    <a16:rowId xmlns:a16="http://schemas.microsoft.com/office/drawing/2014/main" val="1014519549"/>
                  </a:ext>
                </a:extLst>
              </a:tr>
            </a:tbl>
          </a:graphicData>
        </a:graphic>
      </p:graphicFrame>
    </p:spTree>
    <p:extLst>
      <p:ext uri="{BB962C8B-B14F-4D97-AF65-F5344CB8AC3E}">
        <p14:creationId xmlns:p14="http://schemas.microsoft.com/office/powerpoint/2010/main" val="2412533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35685"/>
            <a:ext cx="11410091" cy="523220"/>
          </a:xfrm>
          <a:prstGeom prst="rect">
            <a:avLst/>
          </a:prstGeom>
          <a:noFill/>
        </p:spPr>
        <p:txBody>
          <a:bodyPr wrap="square" rtlCol="0">
            <a:spAutoFit/>
          </a:bodyPr>
          <a:lstStyle/>
          <a:p>
            <a:pPr algn="r"/>
            <a:r>
              <a:rPr lang="fr-FR" sz="2800" dirty="0">
                <a:solidFill>
                  <a:schemeClr val="accent1">
                    <a:lumMod val="75000"/>
                  </a:schemeClr>
                </a:solidFill>
              </a:rPr>
              <a:t>4. Phase d’écoute (1/4)</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5618" y="770634"/>
            <a:ext cx="11092042" cy="5262979"/>
          </a:xfrm>
          <a:prstGeom prst="rect">
            <a:avLst/>
          </a:prstGeom>
          <a:noFill/>
        </p:spPr>
        <p:txBody>
          <a:bodyPr wrap="square" rtlCol="0">
            <a:spAutoFit/>
          </a:bodyPr>
          <a:lstStyle/>
          <a:p>
            <a:pPr marL="285744" indent="-285744">
              <a:spcAft>
                <a:spcPts val="1200"/>
              </a:spcAft>
              <a:buFont typeface="Wingdings" panose="05000000000000000000" pitchFamily="2" charset="2"/>
              <a:buChar char="Ø"/>
            </a:pPr>
            <a:r>
              <a:rPr lang="fr-FR" sz="1900" b="1" dirty="0">
                <a:solidFill>
                  <a:schemeClr val="accent1">
                    <a:lumMod val="75000"/>
                  </a:schemeClr>
                </a:solidFill>
              </a:rPr>
              <a:t>Dispositifs d’écoute</a:t>
            </a:r>
          </a:p>
          <a:p>
            <a:pPr marL="742932" lvl="1" indent="-285744" algn="just">
              <a:spcAft>
                <a:spcPts val="1200"/>
              </a:spcAft>
              <a:buFontTx/>
              <a:buChar char="-"/>
            </a:pPr>
            <a:r>
              <a:rPr lang="fr-FR" sz="1900" dirty="0">
                <a:solidFill>
                  <a:schemeClr val="accent1">
                    <a:lumMod val="75000"/>
                  </a:schemeClr>
                </a:solidFill>
              </a:rPr>
              <a:t>Chaque dispositif d’écoute sera organisé et piloté par le référent signalement thématique concerné.</a:t>
            </a:r>
          </a:p>
          <a:p>
            <a:pPr marL="742932" lvl="1" indent="-285744" algn="just">
              <a:spcAft>
                <a:spcPts val="1200"/>
              </a:spcAft>
              <a:buFontTx/>
              <a:buChar char="-"/>
            </a:pPr>
            <a:r>
              <a:rPr lang="fr-FR" sz="1900" dirty="0">
                <a:solidFill>
                  <a:schemeClr val="accent1">
                    <a:lumMod val="75000"/>
                  </a:schemeClr>
                </a:solidFill>
              </a:rPr>
              <a:t>Les référents signalements thématiques disposeront d’un vivier de personnes qualifiées et formées qu’ils pourront solliciter selon leur disponibilité pour mettre rapidement en place un dispositif adapté aux sollicitations.</a:t>
            </a:r>
          </a:p>
          <a:p>
            <a:pPr marL="742932" lvl="1" indent="-285744" algn="just">
              <a:spcAft>
                <a:spcPts val="1200"/>
              </a:spcAft>
              <a:buFontTx/>
              <a:buChar char="-"/>
            </a:pPr>
            <a:r>
              <a:rPr lang="fr-FR" sz="1900" dirty="0">
                <a:solidFill>
                  <a:schemeClr val="accent1">
                    <a:lumMod val="75000"/>
                  </a:schemeClr>
                </a:solidFill>
              </a:rPr>
              <a:t>Composition du vivier d’écoutants UT2J : </a:t>
            </a:r>
          </a:p>
          <a:p>
            <a:pPr marL="1200132" lvl="2" indent="-285744" algn="just">
              <a:spcAft>
                <a:spcPts val="1200"/>
              </a:spcAft>
              <a:buFontTx/>
              <a:buChar char="-"/>
            </a:pPr>
            <a:r>
              <a:rPr lang="fr-FR" sz="1900" dirty="0">
                <a:solidFill>
                  <a:schemeClr val="accent1">
                    <a:lumMod val="75000"/>
                  </a:schemeClr>
                </a:solidFill>
              </a:rPr>
              <a:t>Personnels des services administratifs concernés :</a:t>
            </a:r>
          </a:p>
          <a:p>
            <a:pPr marL="1657332" lvl="3" indent="-285744" algn="just">
              <a:spcAft>
                <a:spcPts val="1200"/>
              </a:spcAft>
              <a:buFontTx/>
              <a:buChar char="-"/>
            </a:pPr>
            <a:r>
              <a:rPr lang="fr-FR" sz="1900" dirty="0">
                <a:solidFill>
                  <a:schemeClr val="accent1">
                    <a:lumMod val="75000"/>
                  </a:schemeClr>
                </a:solidFill>
              </a:rPr>
              <a:t>Signalements concernant des personnels : pôle environnement professionnel (PEP), psychologues du travail, conseillère de prévention, médecin du travail, </a:t>
            </a:r>
            <a:r>
              <a:rPr lang="fr-FR" sz="1900" dirty="0" err="1">
                <a:solidFill>
                  <a:schemeClr val="accent1">
                    <a:lumMod val="75000"/>
                  </a:schemeClr>
                </a:solidFill>
              </a:rPr>
              <a:t>assistant·e</a:t>
            </a:r>
            <a:r>
              <a:rPr lang="fr-FR" sz="1900" dirty="0">
                <a:solidFill>
                  <a:schemeClr val="accent1">
                    <a:lumMod val="75000"/>
                  </a:schemeClr>
                </a:solidFill>
              </a:rPr>
              <a:t> </a:t>
            </a:r>
            <a:r>
              <a:rPr lang="fr-FR" sz="1900" dirty="0" err="1">
                <a:solidFill>
                  <a:schemeClr val="accent1">
                    <a:lumMod val="75000"/>
                  </a:schemeClr>
                </a:solidFill>
              </a:rPr>
              <a:t>social·e</a:t>
            </a:r>
            <a:r>
              <a:rPr lang="fr-FR" sz="1900" dirty="0">
                <a:solidFill>
                  <a:schemeClr val="accent1">
                    <a:lumMod val="75000"/>
                  </a:schemeClr>
                </a:solidFill>
              </a:rPr>
              <a:t>, etc.</a:t>
            </a:r>
          </a:p>
          <a:p>
            <a:pPr marL="1657332" lvl="3" indent="-285744" algn="just">
              <a:spcAft>
                <a:spcPts val="1200"/>
              </a:spcAft>
              <a:buFontTx/>
              <a:buChar char="-"/>
            </a:pPr>
            <a:r>
              <a:rPr lang="fr-FR" sz="1900" dirty="0">
                <a:solidFill>
                  <a:schemeClr val="accent1">
                    <a:lumMod val="75000"/>
                  </a:schemeClr>
                </a:solidFill>
              </a:rPr>
              <a:t>Signalements concernant des </a:t>
            </a:r>
            <a:r>
              <a:rPr lang="fr-FR" sz="1900" dirty="0" err="1">
                <a:solidFill>
                  <a:schemeClr val="accent1">
                    <a:lumMod val="75000"/>
                  </a:schemeClr>
                </a:solidFill>
              </a:rPr>
              <a:t>étudiant·es</a:t>
            </a:r>
            <a:r>
              <a:rPr lang="fr-FR" sz="1900" dirty="0">
                <a:solidFill>
                  <a:schemeClr val="accent1">
                    <a:lumMod val="75000"/>
                  </a:schemeClr>
                </a:solidFill>
              </a:rPr>
              <a:t> : personnels du SIMPPS ou du CROUS difficilement mobilisables sur des situations d’urgence. Une réflexion doit être engagée pour compléter ce vivier. </a:t>
            </a:r>
          </a:p>
          <a:p>
            <a:pPr marL="1200132" lvl="2" indent="-285744" algn="just">
              <a:spcAft>
                <a:spcPts val="1200"/>
              </a:spcAft>
              <a:buFontTx/>
              <a:buChar char="-"/>
            </a:pPr>
            <a:r>
              <a:rPr lang="fr-FR" sz="1900" dirty="0" err="1">
                <a:solidFill>
                  <a:schemeClr val="accent1">
                    <a:lumMod val="75000"/>
                  </a:schemeClr>
                </a:solidFill>
              </a:rPr>
              <a:t>Expert·es</a:t>
            </a:r>
            <a:r>
              <a:rPr lang="fr-FR" sz="1900" dirty="0">
                <a:solidFill>
                  <a:schemeClr val="accent1">
                    <a:lumMod val="75000"/>
                  </a:schemeClr>
                </a:solidFill>
              </a:rPr>
              <a:t> UT2J des sujets en question (VSS, discriminations, handicap, etc.) sur proposition des référents signalements thématiques.</a:t>
            </a:r>
          </a:p>
        </p:txBody>
      </p:sp>
    </p:spTree>
    <p:extLst>
      <p:ext uri="{BB962C8B-B14F-4D97-AF65-F5344CB8AC3E}">
        <p14:creationId xmlns:p14="http://schemas.microsoft.com/office/powerpoint/2010/main" val="3734983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35685"/>
            <a:ext cx="11410091" cy="523220"/>
          </a:xfrm>
          <a:prstGeom prst="rect">
            <a:avLst/>
          </a:prstGeom>
          <a:noFill/>
        </p:spPr>
        <p:txBody>
          <a:bodyPr wrap="square" rtlCol="0">
            <a:spAutoFit/>
          </a:bodyPr>
          <a:lstStyle/>
          <a:p>
            <a:pPr algn="r"/>
            <a:r>
              <a:rPr lang="fr-FR" sz="2800" dirty="0">
                <a:solidFill>
                  <a:schemeClr val="accent1">
                    <a:lumMod val="75000"/>
                  </a:schemeClr>
                </a:solidFill>
              </a:rPr>
              <a:t>4. Phase d’écoute (1/4)</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5618" y="1446495"/>
            <a:ext cx="10764079" cy="4231928"/>
          </a:xfrm>
          <a:prstGeom prst="rect">
            <a:avLst/>
          </a:prstGeom>
          <a:noFill/>
        </p:spPr>
        <p:txBody>
          <a:bodyPr wrap="square" rtlCol="0">
            <a:spAutoFit/>
          </a:bodyPr>
          <a:lstStyle/>
          <a:p>
            <a:pPr marL="742932" lvl="1" indent="-285744" algn="just">
              <a:spcAft>
                <a:spcPts val="1200"/>
              </a:spcAft>
              <a:buFontTx/>
              <a:buChar char="-"/>
            </a:pPr>
            <a:r>
              <a:rPr lang="fr-FR" sz="1900" dirty="0">
                <a:solidFill>
                  <a:schemeClr val="accent1">
                    <a:lumMod val="75000"/>
                  </a:schemeClr>
                </a:solidFill>
              </a:rPr>
              <a:t>A chaque signalement, sollicitation de 2 membres du vivier (exceptionnellement 3) en fonction du type de situation signalée. Respecter la parité de genre pour les VSS et les discriminations de genre.</a:t>
            </a:r>
          </a:p>
          <a:p>
            <a:pPr marL="742932" lvl="1" indent="-285744" algn="just">
              <a:spcAft>
                <a:spcPts val="1200"/>
              </a:spcAft>
              <a:buFontTx/>
              <a:buChar char="-"/>
            </a:pPr>
            <a:r>
              <a:rPr lang="fr-FR" sz="1900" dirty="0">
                <a:solidFill>
                  <a:schemeClr val="accent1">
                    <a:lumMod val="75000"/>
                  </a:schemeClr>
                </a:solidFill>
              </a:rPr>
              <a:t>Chaque écoute donne lieu à un rapport d’écoute transmis au référent signalement thématique si celui-ci n’y participe pas.</a:t>
            </a:r>
          </a:p>
          <a:p>
            <a:pPr marL="742932" lvl="1" indent="-285744" algn="just">
              <a:spcAft>
                <a:spcPts val="1200"/>
              </a:spcAft>
              <a:buFontTx/>
              <a:buChar char="-"/>
            </a:pPr>
            <a:r>
              <a:rPr lang="fr-FR" sz="1900" dirty="0">
                <a:solidFill>
                  <a:schemeClr val="accent1">
                    <a:lumMod val="75000"/>
                  </a:schemeClr>
                </a:solidFill>
              </a:rPr>
              <a:t>Formaliser une charte de fonctionnement et de déontologie. A signer par chaque membre.</a:t>
            </a:r>
          </a:p>
          <a:p>
            <a:pPr marL="742932" lvl="1" indent="-285744" algn="just">
              <a:spcAft>
                <a:spcPts val="1200"/>
              </a:spcAft>
              <a:buFontTx/>
              <a:buChar char="-"/>
            </a:pPr>
            <a:r>
              <a:rPr lang="fr-FR" sz="1900" dirty="0">
                <a:solidFill>
                  <a:schemeClr val="accent1">
                    <a:lumMod val="75000"/>
                  </a:schemeClr>
                </a:solidFill>
              </a:rPr>
              <a:t>De manière exceptionnelle un dispositif d’écoute externe pourra être mobilisé en cas de besoin spécifique (conventionnement avec une structure externe).</a:t>
            </a:r>
          </a:p>
          <a:p>
            <a:pPr marL="1200132" lvl="2" indent="-285744" algn="just">
              <a:spcAft>
                <a:spcPts val="1200"/>
              </a:spcAft>
              <a:buFontTx/>
              <a:buChar char="-"/>
            </a:pPr>
            <a:r>
              <a:rPr lang="fr-FR" sz="1900" dirty="0">
                <a:solidFill>
                  <a:schemeClr val="accent1">
                    <a:lumMod val="75000"/>
                  </a:schemeClr>
                </a:solidFill>
              </a:rPr>
              <a:t>Ce dispositif est envisagé pour des situations sensibles particulières.</a:t>
            </a:r>
          </a:p>
          <a:p>
            <a:pPr marL="1200132" lvl="2" indent="-285744" algn="just">
              <a:spcAft>
                <a:spcPts val="1200"/>
              </a:spcAft>
              <a:buFontTx/>
              <a:buChar char="-"/>
            </a:pPr>
            <a:r>
              <a:rPr lang="fr-FR" sz="1900" dirty="0">
                <a:solidFill>
                  <a:schemeClr val="accent1">
                    <a:lumMod val="75000"/>
                  </a:schemeClr>
                </a:solidFill>
              </a:rPr>
              <a:t>Les personnels ou experts de l’UT2J ne participeront pas à ce dispositif.</a:t>
            </a:r>
          </a:p>
          <a:p>
            <a:pPr marL="1200132" lvl="2" indent="-285744" algn="just">
              <a:spcAft>
                <a:spcPts val="1200"/>
              </a:spcAft>
              <a:buFontTx/>
              <a:buChar char="-"/>
            </a:pPr>
            <a:r>
              <a:rPr lang="fr-FR" sz="1900" dirty="0">
                <a:solidFill>
                  <a:schemeClr val="accent1">
                    <a:lumMod val="75000"/>
                  </a:schemeClr>
                </a:solidFill>
              </a:rPr>
              <a:t>Le rapport d’écoute ne sera transmis à l’UT2J que si la victime est d’accord pour qu’il soit donné une suite administrative ou juridique à son signalement.</a:t>
            </a:r>
          </a:p>
        </p:txBody>
      </p:sp>
    </p:spTree>
    <p:extLst>
      <p:ext uri="{BB962C8B-B14F-4D97-AF65-F5344CB8AC3E}">
        <p14:creationId xmlns:p14="http://schemas.microsoft.com/office/powerpoint/2010/main" val="4257046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ZoneTexte 18">
            <a:extLst>
              <a:ext uri="{FF2B5EF4-FFF2-40B4-BE49-F238E27FC236}">
                <a16:creationId xmlns:a16="http://schemas.microsoft.com/office/drawing/2014/main" id="{EF88F349-9F93-49B5-9126-4C10F2E0CA15}"/>
              </a:ext>
            </a:extLst>
          </p:cNvPr>
          <p:cNvSpPr txBox="1"/>
          <p:nvPr/>
        </p:nvSpPr>
        <p:spPr>
          <a:xfrm>
            <a:off x="397569" y="235685"/>
            <a:ext cx="11410091" cy="523220"/>
          </a:xfrm>
          <a:prstGeom prst="rect">
            <a:avLst/>
          </a:prstGeom>
          <a:noFill/>
        </p:spPr>
        <p:txBody>
          <a:bodyPr wrap="square" rtlCol="0">
            <a:spAutoFit/>
          </a:bodyPr>
          <a:lstStyle/>
          <a:p>
            <a:pPr algn="r"/>
            <a:r>
              <a:rPr lang="fr-FR" sz="2800" dirty="0">
                <a:solidFill>
                  <a:schemeClr val="accent1">
                    <a:lumMod val="75000"/>
                  </a:schemeClr>
                </a:solidFill>
              </a:rPr>
              <a:t>4. Phase d’écoute (3/4)</a:t>
            </a:r>
          </a:p>
        </p:txBody>
      </p:sp>
      <p:sp>
        <p:nvSpPr>
          <p:cNvPr id="37" name="ZoneTexte 36">
            <a:extLst>
              <a:ext uri="{FF2B5EF4-FFF2-40B4-BE49-F238E27FC236}">
                <a16:creationId xmlns:a16="http://schemas.microsoft.com/office/drawing/2014/main" id="{842C5403-1136-4261-BD57-0E1A41008F0F}"/>
              </a:ext>
            </a:extLst>
          </p:cNvPr>
          <p:cNvSpPr txBox="1"/>
          <p:nvPr/>
        </p:nvSpPr>
        <p:spPr>
          <a:xfrm>
            <a:off x="715619" y="989291"/>
            <a:ext cx="11062224" cy="5093702"/>
          </a:xfrm>
          <a:prstGeom prst="rect">
            <a:avLst/>
          </a:prstGeom>
          <a:noFill/>
        </p:spPr>
        <p:txBody>
          <a:bodyPr wrap="square" rtlCol="0">
            <a:spAutoFit/>
          </a:bodyPr>
          <a:lstStyle/>
          <a:p>
            <a:pPr marL="742932" lvl="1" indent="-285744" algn="just">
              <a:spcAft>
                <a:spcPts val="600"/>
              </a:spcAft>
              <a:buFontTx/>
              <a:buChar char="-"/>
            </a:pPr>
            <a:r>
              <a:rPr lang="fr-FR" sz="1900" b="1" dirty="0">
                <a:solidFill>
                  <a:schemeClr val="accent1">
                    <a:lumMod val="75000"/>
                  </a:schemeClr>
                </a:solidFill>
              </a:rPr>
              <a:t>Cadre de confidentialité : </a:t>
            </a:r>
          </a:p>
          <a:p>
            <a:pPr marL="1200121" lvl="2" indent="-285744" algn="just">
              <a:spcAft>
                <a:spcPts val="600"/>
              </a:spcAft>
              <a:buFontTx/>
              <a:buChar char="-"/>
            </a:pPr>
            <a:r>
              <a:rPr lang="fr-FR" sz="1900" dirty="0">
                <a:solidFill>
                  <a:schemeClr val="accent1">
                    <a:lumMod val="75000"/>
                  </a:schemeClr>
                </a:solidFill>
              </a:rPr>
              <a:t>Constats :</a:t>
            </a:r>
          </a:p>
          <a:p>
            <a:pPr marL="1657321" lvl="3" indent="-285744" algn="just">
              <a:spcAft>
                <a:spcPts val="1200"/>
              </a:spcAft>
              <a:buFontTx/>
              <a:buChar char="-"/>
            </a:pPr>
            <a:r>
              <a:rPr lang="fr-FR" sz="1900" dirty="0">
                <a:solidFill>
                  <a:schemeClr val="accent1">
                    <a:lumMod val="75000"/>
                  </a:schemeClr>
                </a:solidFill>
              </a:rPr>
              <a:t>Une proportion importante des personnes désirant déclarer un signalement ne souhaite pas être impliquée dans la suite administrative ou juridique qui pourrait être donnée à leur déclaration. Le plus souvent par peur de représailles ou pour éviter d’avoir à revivre émotionnellement les épreuves subies.</a:t>
            </a:r>
          </a:p>
          <a:p>
            <a:pPr marL="1657321" lvl="3" indent="-285744" algn="just">
              <a:spcAft>
                <a:spcPts val="1200"/>
              </a:spcAft>
              <a:buFontTx/>
              <a:buChar char="-"/>
            </a:pPr>
            <a:r>
              <a:rPr lang="fr-FR" sz="1900" dirty="0">
                <a:solidFill>
                  <a:schemeClr val="accent1">
                    <a:lumMod val="75000"/>
                  </a:schemeClr>
                </a:solidFill>
              </a:rPr>
              <a:t>Leur objectif est souvent d’informer l’institution pour éviter que d’autres personnes subissent les mêmes agressions de la part des mêmes personnes. Il est important de rappeler que sans témoignage nominatif il très difficile d’engager une procédure à l’encontre d’agresseurs potentiels.</a:t>
            </a:r>
          </a:p>
          <a:p>
            <a:pPr marL="1657321" lvl="3" indent="-285744" algn="just">
              <a:spcAft>
                <a:spcPts val="1200"/>
              </a:spcAft>
              <a:buFontTx/>
              <a:buChar char="-"/>
            </a:pPr>
            <a:r>
              <a:rPr lang="fr-FR" sz="1900" dirty="0">
                <a:solidFill>
                  <a:schemeClr val="accent1">
                    <a:lumMod val="75000"/>
                  </a:schemeClr>
                </a:solidFill>
              </a:rPr>
              <a:t>L’anonymat demandé par certains déclarants n’est pas une protection totale dans la mesure où un fait précis décrit dans un contexte précis pourrait permettre à l’auteur des faits d’identifier la ou les personnes à l’origine du signalement. </a:t>
            </a:r>
          </a:p>
          <a:p>
            <a:pPr marL="1657321" lvl="3" indent="-285744" algn="just">
              <a:spcAft>
                <a:spcPts val="1200"/>
              </a:spcAft>
              <a:buFontTx/>
              <a:buChar char="-"/>
            </a:pPr>
            <a:r>
              <a:rPr lang="fr-FR" sz="1900" dirty="0">
                <a:solidFill>
                  <a:schemeClr val="accent1">
                    <a:lumMod val="75000"/>
                  </a:schemeClr>
                </a:solidFill>
              </a:rPr>
              <a:t>Certains faits d’un niveau de gravité particulier doivent être signalés par la cellule d‘écoute à l’institution, quelle que soit la volonté de confidentialité du déclarant. </a:t>
            </a:r>
          </a:p>
        </p:txBody>
      </p:sp>
    </p:spTree>
    <p:extLst>
      <p:ext uri="{BB962C8B-B14F-4D97-AF65-F5344CB8AC3E}">
        <p14:creationId xmlns:p14="http://schemas.microsoft.com/office/powerpoint/2010/main" val="200651840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UT2J">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CIAM-28-03-2017" id="{16ACBBAB-9921-5541-8233-73EA9CE60D89}" vid="{AAFA680F-9B5C-7E45-BE24-6683C8532345}"/>
    </a:ext>
  </a:extLst>
</a:theme>
</file>

<file path=ppt/theme/theme3.xml><?xml version="1.0" encoding="utf-8"?>
<a:theme xmlns:a="http://schemas.openxmlformats.org/drawingml/2006/main" name="Thè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ormAutofit/>
        <a:scene3d>
          <a:camera prst="orthographicFront"/>
          <a:lightRig rig="soft" dir="t">
            <a:rot lat="0" lon="0" rev="10800000"/>
          </a:lightRig>
        </a:scene3d>
        <a:sp3d>
          <a:bevelT w="27940" h="12700"/>
          <a:contourClr>
            <a:srgbClr val="DDDDDD"/>
          </a:contourClr>
        </a:sp3d>
      </a:bodyPr>
      <a:lstStyle>
        <a:defPPr fontAlgn="auto">
          <a:spcAft>
            <a:spcPts val="0"/>
          </a:spcAft>
          <a:defRPr smtClean="0"/>
        </a:defPPr>
      </a:lstStyle>
    </a:txDef>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5772</TotalTime>
  <Words>1952</Words>
  <Application>Microsoft Macintosh PowerPoint</Application>
  <PresentationFormat>Grand écran</PresentationFormat>
  <Paragraphs>164</Paragraphs>
  <Slides>16</Slides>
  <Notes>3</Notes>
  <HiddenSlides>0</HiddenSlides>
  <MMClips>0</MMClips>
  <ScaleCrop>false</ScaleCrop>
  <HeadingPairs>
    <vt:vector size="6" baseType="variant">
      <vt:variant>
        <vt:lpstr>Polices utilisées</vt:lpstr>
      </vt:variant>
      <vt:variant>
        <vt:i4>6</vt:i4>
      </vt:variant>
      <vt:variant>
        <vt:lpstr>Thème</vt:lpstr>
      </vt:variant>
      <vt:variant>
        <vt:i4>3</vt:i4>
      </vt:variant>
      <vt:variant>
        <vt:lpstr>Titres des diapositives</vt:lpstr>
      </vt:variant>
      <vt:variant>
        <vt:i4>16</vt:i4>
      </vt:variant>
    </vt:vector>
  </HeadingPairs>
  <TitlesOfParts>
    <vt:vector size="25" baseType="lpstr">
      <vt:lpstr>Arial</vt:lpstr>
      <vt:lpstr>Calibri</vt:lpstr>
      <vt:lpstr>Calibri Light</vt:lpstr>
      <vt:lpstr>Century Gothic</vt:lpstr>
      <vt:lpstr>Comic Sans MS</vt:lpstr>
      <vt:lpstr>Wingdings</vt:lpstr>
      <vt:lpstr>Thème Office</vt:lpstr>
      <vt:lpstr>UT2J</vt:lpstr>
      <vt:lpstr>Thème1</vt:lpstr>
      <vt:lpstr>Proposition de dispositif de traitement des signalements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Alain DINTILHAC</dc:creator>
  <cp:lastModifiedBy>Microsoft Office User</cp:lastModifiedBy>
  <cp:revision>255</cp:revision>
  <dcterms:created xsi:type="dcterms:W3CDTF">2023-09-30T12:44:16Z</dcterms:created>
  <dcterms:modified xsi:type="dcterms:W3CDTF">2024-04-23T14:27:14Z</dcterms:modified>
</cp:coreProperties>
</file>